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70" r:id="rId3"/>
    <p:sldId id="264" r:id="rId4"/>
    <p:sldId id="280" r:id="rId5"/>
    <p:sldId id="278" r:id="rId6"/>
    <p:sldId id="284" r:id="rId7"/>
    <p:sldId id="283" r:id="rId8"/>
    <p:sldId id="276" r:id="rId9"/>
    <p:sldId id="286" r:id="rId10"/>
    <p:sldId id="281" r:id="rId11"/>
    <p:sldId id="318" r:id="rId12"/>
    <p:sldId id="316" r:id="rId13"/>
    <p:sldId id="317" r:id="rId14"/>
    <p:sldId id="274" r:id="rId15"/>
    <p:sldId id="312" r:id="rId16"/>
    <p:sldId id="293" r:id="rId17"/>
    <p:sldId id="311" r:id="rId18"/>
    <p:sldId id="298" r:id="rId19"/>
    <p:sldId id="299" r:id="rId20"/>
    <p:sldId id="300" r:id="rId21"/>
    <p:sldId id="313" r:id="rId22"/>
    <p:sldId id="302" r:id="rId23"/>
    <p:sldId id="307" r:id="rId24"/>
    <p:sldId id="303" r:id="rId25"/>
    <p:sldId id="304" r:id="rId26"/>
    <p:sldId id="306" r:id="rId27"/>
    <p:sldId id="305" r:id="rId28"/>
    <p:sldId id="263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03ED"/>
    <a:srgbClr val="F9FEDE"/>
    <a:srgbClr val="FFFF00"/>
    <a:srgbClr val="FAFEE6"/>
    <a:srgbClr val="FFF8E5"/>
    <a:srgbClr val="FFCB05"/>
    <a:srgbClr val="F0BF0A"/>
    <a:srgbClr val="D8BA3C"/>
    <a:srgbClr val="D3AA2E"/>
    <a:srgbClr val="D3AA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2" autoAdjust="0"/>
    <p:restoredTop sz="84336" autoAdjust="0"/>
  </p:normalViewPr>
  <p:slideViewPr>
    <p:cSldViewPr snapToGrid="0">
      <p:cViewPr varScale="1">
        <p:scale>
          <a:sx n="57" d="100"/>
          <a:sy n="57" d="100"/>
        </p:scale>
        <p:origin x="90" y="59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EF39E5-92B2-4B52-9321-A712F219EA42}" type="doc">
      <dgm:prSet loTypeId="urn:microsoft.com/office/officeart/2005/8/layout/cycle8" loCatId="cycle" qsTypeId="urn:microsoft.com/office/officeart/2005/8/quickstyle/simple2" qsCatId="simple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A995DD43-EAFA-407D-99E1-F73E19E2A46C}">
      <dgm:prSet phldrT="[텍스트]"/>
      <dgm:spPr>
        <a:ln>
          <a:solidFill>
            <a:schemeClr val="bg1"/>
          </a:solidFill>
        </a:ln>
      </dgm:spPr>
      <dgm:t>
        <a:bodyPr/>
        <a:lstStyle/>
        <a:p>
          <a:pPr algn="ctr" latinLnBrk="1"/>
          <a:r>
            <a:rPr lang="ko-KR" altLang="en-US" sz="3800" dirty="0"/>
            <a:t>합리적 소비</a:t>
          </a:r>
        </a:p>
      </dgm:t>
    </dgm:pt>
    <dgm:pt modelId="{A1786E67-56B5-4882-9276-9456353EB72C}" type="sibTrans" cxnId="{48233557-6AF5-4537-85CA-F936E6599F45}">
      <dgm:prSet/>
      <dgm:spPr/>
      <dgm:t>
        <a:bodyPr/>
        <a:lstStyle/>
        <a:p>
          <a:pPr latinLnBrk="1"/>
          <a:endParaRPr lang="ko-KR" altLang="en-US"/>
        </a:p>
      </dgm:t>
    </dgm:pt>
    <dgm:pt modelId="{937F2C4D-1588-4D44-BACE-CB649A54FDF7}" type="parTrans" cxnId="{48233557-6AF5-4537-85CA-F936E6599F45}">
      <dgm:prSet/>
      <dgm:spPr/>
      <dgm:t>
        <a:bodyPr/>
        <a:lstStyle/>
        <a:p>
          <a:pPr latinLnBrk="1"/>
          <a:endParaRPr lang="ko-KR" altLang="en-US"/>
        </a:p>
      </dgm:t>
    </dgm:pt>
    <dgm:pt modelId="{27BEFF85-E61D-475C-8EAD-728CBB4615D4}">
      <dgm:prSet phldrT="[텍스트]" custT="1"/>
      <dgm:spPr>
        <a:ln>
          <a:solidFill>
            <a:schemeClr val="bg1"/>
          </a:solidFill>
        </a:ln>
      </dgm:spPr>
      <dgm:t>
        <a:bodyPr/>
        <a:lstStyle/>
        <a:p>
          <a:pPr algn="l" latinLnBrk="1"/>
          <a:r>
            <a:rPr lang="ko-KR" altLang="en-US" sz="2800" dirty="0"/>
            <a:t>간편한 레시피</a:t>
          </a:r>
        </a:p>
      </dgm:t>
    </dgm:pt>
    <dgm:pt modelId="{0A71C2E4-ADBF-4F17-8765-A87812747A2D}" type="sibTrans" cxnId="{548BF864-12DB-48F7-A428-952FB70A54D0}">
      <dgm:prSet/>
      <dgm:spPr/>
      <dgm:t>
        <a:bodyPr/>
        <a:lstStyle/>
        <a:p>
          <a:pPr latinLnBrk="1"/>
          <a:endParaRPr lang="ko-KR" altLang="en-US"/>
        </a:p>
      </dgm:t>
    </dgm:pt>
    <dgm:pt modelId="{2D8BE48C-20DB-4E5D-8A9F-564EA4689EA3}" type="parTrans" cxnId="{548BF864-12DB-48F7-A428-952FB70A54D0}">
      <dgm:prSet/>
      <dgm:spPr/>
      <dgm:t>
        <a:bodyPr/>
        <a:lstStyle/>
        <a:p>
          <a:pPr latinLnBrk="1"/>
          <a:endParaRPr lang="ko-KR" altLang="en-US"/>
        </a:p>
      </dgm:t>
    </dgm:pt>
    <dgm:pt modelId="{3510A632-1405-4126-901C-954F318EE57A}">
      <dgm:prSet phldrT="[텍스트]" custT="1"/>
      <dgm:spPr>
        <a:ln>
          <a:solidFill>
            <a:schemeClr val="bg1"/>
          </a:solidFill>
        </a:ln>
      </dgm:spPr>
      <dgm:t>
        <a:bodyPr/>
        <a:lstStyle/>
        <a:p>
          <a:pPr algn="l" latinLnBrk="1"/>
          <a:r>
            <a:rPr lang="ko-KR" altLang="en-US" sz="2800" dirty="0"/>
            <a:t>가격정보 구체화</a:t>
          </a:r>
        </a:p>
      </dgm:t>
    </dgm:pt>
    <dgm:pt modelId="{F43D10C3-E398-4ECF-9A8E-AC406538162C}" type="sibTrans" cxnId="{2D726642-39E9-4A2A-A449-2DE9B736E0C2}">
      <dgm:prSet/>
      <dgm:spPr/>
      <dgm:t>
        <a:bodyPr/>
        <a:lstStyle/>
        <a:p>
          <a:pPr latinLnBrk="1"/>
          <a:endParaRPr lang="ko-KR" altLang="en-US"/>
        </a:p>
      </dgm:t>
    </dgm:pt>
    <dgm:pt modelId="{5BF40432-10B8-49C5-8F5F-B8B6A89F37AC}" type="parTrans" cxnId="{2D726642-39E9-4A2A-A449-2DE9B736E0C2}">
      <dgm:prSet/>
      <dgm:spPr/>
      <dgm:t>
        <a:bodyPr/>
        <a:lstStyle/>
        <a:p>
          <a:pPr latinLnBrk="1"/>
          <a:endParaRPr lang="ko-KR" altLang="en-US"/>
        </a:p>
      </dgm:t>
    </dgm:pt>
    <dgm:pt modelId="{C0A20F8B-C0D4-453F-B5D1-69BCD29EC020}">
      <dgm:prSet phldrT="[텍스트]" custT="1"/>
      <dgm:spPr>
        <a:ln>
          <a:solidFill>
            <a:schemeClr val="bg1"/>
          </a:solidFill>
        </a:ln>
      </dgm:spPr>
      <dgm:t>
        <a:bodyPr/>
        <a:lstStyle/>
        <a:p>
          <a:pPr algn="l" latinLnBrk="1"/>
          <a:r>
            <a:rPr lang="ko-KR" altLang="en-US" sz="2800" dirty="0"/>
            <a:t>가격정보 최신화</a:t>
          </a:r>
        </a:p>
      </dgm:t>
    </dgm:pt>
    <dgm:pt modelId="{B85EAA5A-C83B-4CB2-A453-AAF0327BF114}" type="sibTrans" cxnId="{1C597625-308D-4520-B360-6907EF491E63}">
      <dgm:prSet/>
      <dgm:spPr/>
      <dgm:t>
        <a:bodyPr/>
        <a:lstStyle/>
        <a:p>
          <a:pPr latinLnBrk="1"/>
          <a:endParaRPr lang="ko-KR" altLang="en-US"/>
        </a:p>
      </dgm:t>
    </dgm:pt>
    <dgm:pt modelId="{B47222D6-F5BE-43CA-8EDB-63A0AA83907A}" type="parTrans" cxnId="{1C597625-308D-4520-B360-6907EF491E63}">
      <dgm:prSet/>
      <dgm:spPr/>
      <dgm:t>
        <a:bodyPr/>
        <a:lstStyle/>
        <a:p>
          <a:pPr latinLnBrk="1"/>
          <a:endParaRPr lang="ko-KR" altLang="en-US"/>
        </a:p>
      </dgm:t>
    </dgm:pt>
    <dgm:pt modelId="{EE345EA9-F9DE-412B-B387-7ED535E7CBE5}" type="pres">
      <dgm:prSet presAssocID="{03EF39E5-92B2-4B52-9321-A712F219EA42}" presName="compositeShape" presStyleCnt="0">
        <dgm:presLayoutVars>
          <dgm:chMax val="7"/>
          <dgm:dir/>
          <dgm:resizeHandles val="exact"/>
        </dgm:presLayoutVars>
      </dgm:prSet>
      <dgm:spPr/>
    </dgm:pt>
    <dgm:pt modelId="{7C44AFF5-FA98-467A-B802-B42F5AFF797B}" type="pres">
      <dgm:prSet presAssocID="{03EF39E5-92B2-4B52-9321-A712F219EA42}" presName="wedge1" presStyleLbl="node1" presStyleIdx="0" presStyleCnt="1" custScaleX="105000" custLinFactNeighborX="1802"/>
      <dgm:spPr/>
    </dgm:pt>
    <dgm:pt modelId="{E9B20868-91E9-476B-B65C-85718FB523E1}" type="pres">
      <dgm:prSet presAssocID="{03EF39E5-92B2-4B52-9321-A712F219EA42}" presName="dummy1a" presStyleCnt="0"/>
      <dgm:spPr/>
    </dgm:pt>
    <dgm:pt modelId="{ABCE5758-CA83-46AE-8703-839465009E7F}" type="pres">
      <dgm:prSet presAssocID="{03EF39E5-92B2-4B52-9321-A712F219EA42}" presName="dummy1b" presStyleCnt="0"/>
      <dgm:spPr/>
    </dgm:pt>
    <dgm:pt modelId="{A1D8EE75-2B1B-42E5-9809-9DCB9D7AC5C6}" type="pres">
      <dgm:prSet presAssocID="{03EF39E5-92B2-4B52-9321-A712F219EA42}" presName="wedge1Tx" presStyleLbl="node1" presStyleIdx="0" presStyleCnt="1">
        <dgm:presLayoutVars>
          <dgm:chMax val="0"/>
          <dgm:chPref val="0"/>
          <dgm:bulletEnabled val="1"/>
        </dgm:presLayoutVars>
      </dgm:prSet>
      <dgm:spPr/>
    </dgm:pt>
    <dgm:pt modelId="{11684024-C3AD-4E28-8385-981ED4074CD1}" type="pres">
      <dgm:prSet presAssocID="{A1786E67-56B5-4882-9276-9456353EB72C}" presName="arrowWedge1single" presStyleLbl="fgSibTrans2D1" presStyleIdx="0" presStyleCnt="1" custScaleX="102447" custLinFactNeighborX="50" custLinFactNeighborY="1846"/>
      <dgm:spPr>
        <a:solidFill>
          <a:schemeClr val="accent4"/>
        </a:solidFill>
      </dgm:spPr>
    </dgm:pt>
  </dgm:ptLst>
  <dgm:cxnLst>
    <dgm:cxn modelId="{4665650F-29DC-4550-9702-1944927BC4FD}" type="presOf" srcId="{03EF39E5-92B2-4B52-9321-A712F219EA42}" destId="{EE345EA9-F9DE-412B-B387-7ED535E7CBE5}" srcOrd="0" destOrd="0" presId="urn:microsoft.com/office/officeart/2005/8/layout/cycle8"/>
    <dgm:cxn modelId="{1C597625-308D-4520-B360-6907EF491E63}" srcId="{A995DD43-EAFA-407D-99E1-F73E19E2A46C}" destId="{C0A20F8B-C0D4-453F-B5D1-69BCD29EC020}" srcOrd="2" destOrd="0" parTransId="{B47222D6-F5BE-43CA-8EDB-63A0AA83907A}" sibTransId="{B85EAA5A-C83B-4CB2-A453-AAF0327BF114}"/>
    <dgm:cxn modelId="{2D726642-39E9-4A2A-A449-2DE9B736E0C2}" srcId="{A995DD43-EAFA-407D-99E1-F73E19E2A46C}" destId="{3510A632-1405-4126-901C-954F318EE57A}" srcOrd="1" destOrd="0" parTransId="{5BF40432-10B8-49C5-8F5F-B8B6A89F37AC}" sibTransId="{F43D10C3-E398-4ECF-9A8E-AC406538162C}"/>
    <dgm:cxn modelId="{548BF864-12DB-48F7-A428-952FB70A54D0}" srcId="{A995DD43-EAFA-407D-99E1-F73E19E2A46C}" destId="{27BEFF85-E61D-475C-8EAD-728CBB4615D4}" srcOrd="0" destOrd="0" parTransId="{2D8BE48C-20DB-4E5D-8A9F-564EA4689EA3}" sibTransId="{0A71C2E4-ADBF-4F17-8765-A87812747A2D}"/>
    <dgm:cxn modelId="{7C2FA668-E475-4D56-94E6-A667901B0A94}" type="presOf" srcId="{A995DD43-EAFA-407D-99E1-F73E19E2A46C}" destId="{7C44AFF5-FA98-467A-B802-B42F5AFF797B}" srcOrd="0" destOrd="0" presId="urn:microsoft.com/office/officeart/2005/8/layout/cycle8"/>
    <dgm:cxn modelId="{48233557-6AF5-4537-85CA-F936E6599F45}" srcId="{03EF39E5-92B2-4B52-9321-A712F219EA42}" destId="{A995DD43-EAFA-407D-99E1-F73E19E2A46C}" srcOrd="0" destOrd="0" parTransId="{937F2C4D-1588-4D44-BACE-CB649A54FDF7}" sibTransId="{A1786E67-56B5-4882-9276-9456353EB72C}"/>
    <dgm:cxn modelId="{A61BA084-2E23-4566-813E-7163B6067617}" type="presOf" srcId="{3510A632-1405-4126-901C-954F318EE57A}" destId="{A1D8EE75-2B1B-42E5-9809-9DCB9D7AC5C6}" srcOrd="1" destOrd="2" presId="urn:microsoft.com/office/officeart/2005/8/layout/cycle8"/>
    <dgm:cxn modelId="{E5B81B86-6341-4832-9F5F-F9C2EF898414}" type="presOf" srcId="{A995DD43-EAFA-407D-99E1-F73E19E2A46C}" destId="{A1D8EE75-2B1B-42E5-9809-9DCB9D7AC5C6}" srcOrd="1" destOrd="0" presId="urn:microsoft.com/office/officeart/2005/8/layout/cycle8"/>
    <dgm:cxn modelId="{87282B90-4280-4C7F-90B3-5F9B63D1EE01}" type="presOf" srcId="{3510A632-1405-4126-901C-954F318EE57A}" destId="{7C44AFF5-FA98-467A-B802-B42F5AFF797B}" srcOrd="0" destOrd="2" presId="urn:microsoft.com/office/officeart/2005/8/layout/cycle8"/>
    <dgm:cxn modelId="{B139B6A0-391A-4B70-840E-5CF3D8531509}" type="presOf" srcId="{27BEFF85-E61D-475C-8EAD-728CBB4615D4}" destId="{7C44AFF5-FA98-467A-B802-B42F5AFF797B}" srcOrd="0" destOrd="1" presId="urn:microsoft.com/office/officeart/2005/8/layout/cycle8"/>
    <dgm:cxn modelId="{7D8F8DCE-6EC4-4036-A66C-1D04D1DD5ED2}" type="presOf" srcId="{C0A20F8B-C0D4-453F-B5D1-69BCD29EC020}" destId="{7C44AFF5-FA98-467A-B802-B42F5AFF797B}" srcOrd="0" destOrd="3" presId="urn:microsoft.com/office/officeart/2005/8/layout/cycle8"/>
    <dgm:cxn modelId="{A38A78DC-2649-458D-A19B-13B7E51A6C9A}" type="presOf" srcId="{27BEFF85-E61D-475C-8EAD-728CBB4615D4}" destId="{A1D8EE75-2B1B-42E5-9809-9DCB9D7AC5C6}" srcOrd="1" destOrd="1" presId="urn:microsoft.com/office/officeart/2005/8/layout/cycle8"/>
    <dgm:cxn modelId="{99A99FFF-6769-46C7-9164-0D1C4C01AF8E}" type="presOf" srcId="{C0A20F8B-C0D4-453F-B5D1-69BCD29EC020}" destId="{A1D8EE75-2B1B-42E5-9809-9DCB9D7AC5C6}" srcOrd="1" destOrd="3" presId="urn:microsoft.com/office/officeart/2005/8/layout/cycle8"/>
    <dgm:cxn modelId="{564BDF9D-CA54-4D29-AAE3-F5A6DC536798}" type="presParOf" srcId="{EE345EA9-F9DE-412B-B387-7ED535E7CBE5}" destId="{7C44AFF5-FA98-467A-B802-B42F5AFF797B}" srcOrd="0" destOrd="0" presId="urn:microsoft.com/office/officeart/2005/8/layout/cycle8"/>
    <dgm:cxn modelId="{AA03F529-56D4-4E40-9AC6-2FD2A780E56F}" type="presParOf" srcId="{EE345EA9-F9DE-412B-B387-7ED535E7CBE5}" destId="{E9B20868-91E9-476B-B65C-85718FB523E1}" srcOrd="1" destOrd="0" presId="urn:microsoft.com/office/officeart/2005/8/layout/cycle8"/>
    <dgm:cxn modelId="{5F17CF56-7556-4B77-B9AF-7976CEDFDF91}" type="presParOf" srcId="{EE345EA9-F9DE-412B-B387-7ED535E7CBE5}" destId="{ABCE5758-CA83-46AE-8703-839465009E7F}" srcOrd="2" destOrd="0" presId="urn:microsoft.com/office/officeart/2005/8/layout/cycle8"/>
    <dgm:cxn modelId="{25FBEC4C-DB5B-4E3B-B2ED-677F87BF09B6}" type="presParOf" srcId="{EE345EA9-F9DE-412B-B387-7ED535E7CBE5}" destId="{A1D8EE75-2B1B-42E5-9809-9DCB9D7AC5C6}" srcOrd="3" destOrd="0" presId="urn:microsoft.com/office/officeart/2005/8/layout/cycle8"/>
    <dgm:cxn modelId="{4665B723-9ED7-47FD-BA3F-63ACAF1C037B}" type="presParOf" srcId="{EE345EA9-F9DE-412B-B387-7ED535E7CBE5}" destId="{11684024-C3AD-4E28-8385-981ED4074CD1}" srcOrd="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44AFF5-FA98-467A-B802-B42F5AFF797B}">
      <dsp:nvSpPr>
        <dsp:cNvPr id="0" name=""/>
        <dsp:cNvSpPr/>
      </dsp:nvSpPr>
      <dsp:spPr>
        <a:xfrm>
          <a:off x="2320930" y="455675"/>
          <a:ext cx="5023827" cy="47845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t" anchorCtr="0">
          <a:noAutofit/>
        </a:bodyPr>
        <a:lstStyle/>
        <a:p>
          <a:pPr marL="0" lvl="0" indent="0" algn="ctr" defTabSz="1689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800" kern="1200" dirty="0"/>
            <a:t>합리적 소비</a:t>
          </a:r>
        </a:p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간편한 레시피</a:t>
          </a:r>
        </a:p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가격정보 구체화</a:t>
          </a:r>
        </a:p>
        <a:p>
          <a:pPr marL="285750" lvl="1" indent="-285750" algn="l" defTabSz="12446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800" kern="1200" dirty="0"/>
            <a:t>가격정보 최신화</a:t>
          </a:r>
        </a:p>
      </dsp:txBody>
      <dsp:txXfrm>
        <a:off x="3158234" y="1253108"/>
        <a:ext cx="3349218" cy="3189731"/>
      </dsp:txXfrm>
    </dsp:sp>
    <dsp:sp modelId="{11684024-C3AD-4E28-8385-981ED4074CD1}">
      <dsp:nvSpPr>
        <dsp:cNvPr id="0" name=""/>
        <dsp:cNvSpPr/>
      </dsp:nvSpPr>
      <dsp:spPr>
        <a:xfrm>
          <a:off x="2099257" y="258670"/>
          <a:ext cx="5508550" cy="5376975"/>
        </a:xfrm>
        <a:prstGeom prst="circularArrow">
          <a:avLst>
            <a:gd name="adj1" fmla="val 5085"/>
            <a:gd name="adj2" fmla="val 327528"/>
            <a:gd name="adj3" fmla="val 15845312"/>
            <a:gd name="adj4" fmla="val 16227160"/>
            <a:gd name="adj5" fmla="val 5932"/>
          </a:avLst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7B7D0-84C4-4832-ABF7-822A67898893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EC798-270C-4000-959B-058A3016262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845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D86E04-AB08-4F4C-A40E-4A98C8670B61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9D8A8B-BB35-4B2C-9B37-B4941AB30F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45246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9D8A8B-BB35-4B2C-9B37-B4941AB30F61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457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9D8A8B-BB35-4B2C-9B37-B4941AB30F61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365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9D8A8B-BB35-4B2C-9B37-B4941AB30F61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536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9D8A8B-BB35-4B2C-9B37-B4941AB30F61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92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9D8A8B-BB35-4B2C-9B37-B4941AB30F61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61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9D8A8B-BB35-4B2C-9B37-B4941AB30F61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5963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9D8A8B-BB35-4B2C-9B37-B4941AB30F61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579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680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85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356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132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851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941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606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576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741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677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37266-5F83-43E5-8B4C-B854B0D57007}" type="datetimeFigureOut">
              <a:rPr lang="ko-KR" altLang="en-US" smtClean="0"/>
              <a:pPr/>
              <a:t>2019-11-11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46BDD-A26E-4F85-89E7-DC9BEA82423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277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7086600" y="0"/>
            <a:ext cx="5105400" cy="6858000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7"/>
          <p:cNvSpPr txBox="1">
            <a:spLocks noChangeArrowheads="1"/>
          </p:cNvSpPr>
          <p:nvPr/>
        </p:nvSpPr>
        <p:spPr bwMode="auto">
          <a:xfrm>
            <a:off x="2663411" y="2363371"/>
            <a:ext cx="9591399" cy="1190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en-US" altLang="ko-KR" sz="6600" spc="300" dirty="0">
                <a:solidFill>
                  <a:srgbClr val="FFCB0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    FIT</a:t>
            </a:r>
            <a:r>
              <a:rPr lang="en-US" altLang="ko-KR" sz="6600" spc="300" dirty="0">
                <a:solidFill>
                  <a:schemeClr val="bg2">
                    <a:lumMod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 Recipe</a:t>
            </a:r>
            <a:endParaRPr lang="ru-RU" altLang="ko-KR" sz="6600" spc="300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459110" y="4074380"/>
            <a:ext cx="3150870" cy="1989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400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지도교수 </a:t>
            </a:r>
            <a:endParaRPr lang="en-US" altLang="ko-KR" sz="1400" b="1" spc="3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ko-KR" altLang="en-US" sz="1400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임재현 교수님</a:t>
            </a:r>
            <a:endParaRPr lang="en-US" altLang="ko-KR" sz="1400" b="1" spc="3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ko-KR" altLang="en-US" sz="1400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팀원</a:t>
            </a:r>
            <a:endParaRPr lang="en-US" altLang="ko-KR" sz="1400" b="1" spc="3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ko-KR" sz="1400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201201977 </a:t>
            </a:r>
            <a:r>
              <a:rPr lang="ko-KR" altLang="en-US" sz="1400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박종우</a:t>
            </a:r>
            <a:endParaRPr lang="en-US" altLang="ko-KR" sz="1400" b="1" spc="3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ko-KR" sz="1400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201605136 </a:t>
            </a:r>
            <a:r>
              <a:rPr lang="ko-KR" altLang="en-US" sz="1400" b="1" spc="3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이용재</a:t>
            </a:r>
            <a:r>
              <a:rPr lang="en-US" altLang="ko-KR" sz="1400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201202008 </a:t>
            </a:r>
            <a:r>
              <a:rPr lang="ko-KR" altLang="en-US" sz="1400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이재준</a:t>
            </a:r>
            <a:endParaRPr lang="en-US" altLang="ko-KR" sz="1400" b="1" spc="3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762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순서도: 처리 9">
            <a:extLst>
              <a:ext uri="{FF2B5EF4-FFF2-40B4-BE49-F238E27FC236}">
                <a16:creationId xmlns:a16="http://schemas.microsoft.com/office/drawing/2014/main" id="{6D4AB0CD-15C2-4C12-9C82-6812CFA00D55}"/>
              </a:ext>
            </a:extLst>
          </p:cNvPr>
          <p:cNvSpPr/>
          <p:nvPr/>
        </p:nvSpPr>
        <p:spPr>
          <a:xfrm>
            <a:off x="932622" y="5682229"/>
            <a:ext cx="3264936" cy="553387"/>
          </a:xfrm>
          <a:prstGeom prst="flowChart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9790" y="544716"/>
            <a:ext cx="4780193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간트</a:t>
            </a:r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 차트</a:t>
            </a:r>
            <a:r>
              <a:rPr lang="en-US" altLang="ko-KR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(GANTT Chart)</a:t>
            </a: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9B46918F-E86B-4978-BDB8-A3902179F8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2132667"/>
              </p:ext>
            </p:extLst>
          </p:nvPr>
        </p:nvGraphicFramePr>
        <p:xfrm>
          <a:off x="934587" y="1356113"/>
          <a:ext cx="9161918" cy="41917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80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80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244367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195946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195946">
                  <a:extLst>
                    <a:ext uri="{9D8B030D-6E8A-4147-A177-3AD203B41FA5}">
                      <a16:colId xmlns:a16="http://schemas.microsoft.com/office/drawing/2014/main" val="4023739030"/>
                    </a:ext>
                  </a:extLst>
                </a:gridCol>
                <a:gridCol w="195946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195946">
                  <a:extLst>
                    <a:ext uri="{9D8B030D-6E8A-4147-A177-3AD203B41FA5}">
                      <a16:colId xmlns:a16="http://schemas.microsoft.com/office/drawing/2014/main" val="2271527729"/>
                    </a:ext>
                  </a:extLst>
                </a:gridCol>
                <a:gridCol w="232785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</a:tblGrid>
              <a:tr h="24989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구분</a:t>
                      </a:r>
                    </a:p>
                  </a:txBody>
                  <a:tcPr marL="84406" marR="84406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dirty="0"/>
                        <a:t>세부항목</a:t>
                      </a:r>
                    </a:p>
                  </a:txBody>
                  <a:tcPr marL="84406" marR="84406" anchor="ctr"/>
                </a:tc>
                <a:tc gridSpan="30">
                  <a:txBody>
                    <a:bodyPr/>
                    <a:lstStyle/>
                    <a:p>
                      <a:pPr algn="ctr"/>
                      <a:r>
                        <a:rPr lang="ko-KR" altLang="en-US" sz="1200" b="1" dirty="0"/>
                        <a:t>세부 일정</a:t>
                      </a:r>
                    </a:p>
                  </a:txBody>
                  <a:tcPr marL="84406" marR="8440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92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altLang="ko-KR" sz="800" b="1" dirty="0"/>
                        <a:t>9</a:t>
                      </a:r>
                      <a:r>
                        <a:rPr lang="ko-KR" altLang="en-US" sz="800" b="1" dirty="0"/>
                        <a:t>월 </a:t>
                      </a:r>
                      <a:r>
                        <a:rPr lang="en-US" altLang="ko-KR" sz="800" b="1" dirty="0"/>
                        <a:t>1</a:t>
                      </a:r>
                      <a:r>
                        <a:rPr lang="ko-KR" altLang="en-US" sz="800" b="1" dirty="0"/>
                        <a:t>주 </a:t>
                      </a:r>
                      <a:r>
                        <a:rPr lang="en-US" altLang="ko-KR" sz="800" b="1" dirty="0"/>
                        <a:t>~ 2</a:t>
                      </a:r>
                      <a:r>
                        <a:rPr lang="ko-KR" altLang="en-US" sz="800" b="1" dirty="0"/>
                        <a:t>주차</a:t>
                      </a:r>
                    </a:p>
                  </a:txBody>
                  <a:tcPr marL="84406" marR="8440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9</a:t>
                      </a:r>
                      <a:r>
                        <a:rPr lang="ko-KR" altLang="en-US" sz="800" b="1" dirty="0"/>
                        <a:t>월 </a:t>
                      </a:r>
                      <a:r>
                        <a:rPr lang="en-US" altLang="ko-KR" sz="800" b="1" dirty="0"/>
                        <a:t>3~5</a:t>
                      </a:r>
                      <a:r>
                        <a:rPr lang="ko-KR" altLang="en-US" sz="800" b="1" dirty="0"/>
                        <a:t>주차</a:t>
                      </a:r>
                    </a:p>
                  </a:txBody>
                  <a:tcPr marL="84406" marR="8440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10</a:t>
                      </a:r>
                      <a:r>
                        <a:rPr lang="ko-KR" altLang="en-US" sz="800" b="1" dirty="0"/>
                        <a:t>월 </a:t>
                      </a:r>
                      <a:r>
                        <a:rPr lang="en-US" altLang="ko-KR" sz="800" b="1" dirty="0"/>
                        <a:t>1</a:t>
                      </a:r>
                      <a:r>
                        <a:rPr lang="ko-KR" altLang="en-US" sz="800" b="1" dirty="0"/>
                        <a:t>주</a:t>
                      </a:r>
                      <a:r>
                        <a:rPr lang="en-US" altLang="ko-KR" sz="800" b="1" dirty="0"/>
                        <a:t>~2</a:t>
                      </a:r>
                      <a:r>
                        <a:rPr lang="ko-KR" altLang="en-US" sz="800" b="1" dirty="0"/>
                        <a:t>주차</a:t>
                      </a:r>
                    </a:p>
                  </a:txBody>
                  <a:tcPr marL="84406" marR="8440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10</a:t>
                      </a:r>
                      <a:r>
                        <a:rPr lang="ko-KR" altLang="en-US" sz="800" b="1" dirty="0"/>
                        <a:t>월 </a:t>
                      </a:r>
                      <a:r>
                        <a:rPr lang="en-US" altLang="ko-KR" sz="800" b="1" dirty="0"/>
                        <a:t>3~4</a:t>
                      </a:r>
                      <a:r>
                        <a:rPr lang="ko-KR" altLang="en-US" sz="800" b="1" dirty="0"/>
                        <a:t>주차</a:t>
                      </a:r>
                    </a:p>
                  </a:txBody>
                  <a:tcPr marL="84406" marR="8440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10</a:t>
                      </a:r>
                      <a:r>
                        <a:rPr lang="ko-KR" altLang="en-US" sz="800" b="1" dirty="0"/>
                        <a:t>월 </a:t>
                      </a:r>
                      <a:r>
                        <a:rPr lang="en-US" altLang="ko-KR" sz="800" b="1" dirty="0"/>
                        <a:t>5</a:t>
                      </a:r>
                      <a:r>
                        <a:rPr lang="ko-KR" altLang="en-US" sz="800" b="1" dirty="0"/>
                        <a:t>주차</a:t>
                      </a:r>
                    </a:p>
                  </a:txBody>
                  <a:tcPr marL="84406" marR="8440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11</a:t>
                      </a:r>
                      <a:r>
                        <a:rPr lang="ko-KR" altLang="en-US" sz="800" b="1" dirty="0"/>
                        <a:t>월 </a:t>
                      </a:r>
                      <a:r>
                        <a:rPr lang="en-US" altLang="ko-KR" sz="800" b="1" dirty="0"/>
                        <a:t>1~2</a:t>
                      </a:r>
                      <a:r>
                        <a:rPr lang="ko-KR" altLang="en-US" sz="800" b="1" dirty="0"/>
                        <a:t>주차</a:t>
                      </a:r>
                    </a:p>
                  </a:txBody>
                  <a:tcPr marL="84406" marR="8440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35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spc="-200" baseline="0" dirty="0"/>
                        <a:t>프로젝트 회의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7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dirty="0"/>
                        <a:t>자료조사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765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dirty="0"/>
                        <a:t>디자인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baseline="0" dirty="0"/>
                        <a:t>웹</a:t>
                      </a:r>
                      <a:r>
                        <a:rPr lang="en-US" altLang="ko-KR" sz="700" b="1" baseline="0" dirty="0"/>
                        <a:t> </a:t>
                      </a:r>
                      <a:r>
                        <a:rPr lang="ko-KR" altLang="en-US" sz="700" b="1" baseline="0" dirty="0"/>
                        <a:t>디자인</a:t>
                      </a:r>
                      <a:endParaRPr lang="ko-KR" altLang="en-US" sz="7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7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/>
                        <a:t>디자인 수정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7657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dirty="0"/>
                        <a:t>코딩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/>
                        <a:t>코딩 시작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7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/>
                        <a:t>코딩 수정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7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700" b="1" dirty="0"/>
                        <a:t>최종 코딩 수정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7657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/>
                        <a:t>Database</a:t>
                      </a:r>
                      <a:endParaRPr lang="ko-KR" altLang="en-US" sz="105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/>
                        <a:t>DB </a:t>
                      </a:r>
                      <a:r>
                        <a:rPr lang="ko-KR" altLang="en-US" sz="700" b="1" dirty="0"/>
                        <a:t>작성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765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/>
                        <a:t>DB </a:t>
                      </a:r>
                      <a:r>
                        <a:rPr lang="ko-KR" altLang="en-US" sz="700" b="1" dirty="0"/>
                        <a:t>수정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4130321204"/>
                  </a:ext>
                </a:extLst>
              </a:tr>
              <a:tr h="26928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dirty="0"/>
                        <a:t>DB </a:t>
                      </a:r>
                      <a:r>
                        <a:rPr lang="ko-KR" altLang="en-US" sz="700" b="1" dirty="0"/>
                        <a:t>연동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dirty="0"/>
                        <a:t>테스트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dirty="0"/>
                        <a:t>완료</a:t>
                      </a:r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7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84406" marR="84406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rgbClr val="FF0000"/>
                          </a:solidFill>
                        </a:rPr>
                        <a:t>★</a:t>
                      </a:r>
                    </a:p>
                  </a:txBody>
                  <a:tcPr marL="84406" marR="84406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22" name="오른쪽 화살표 22">
            <a:extLst>
              <a:ext uri="{FF2B5EF4-FFF2-40B4-BE49-F238E27FC236}">
                <a16:creationId xmlns:a16="http://schemas.microsoft.com/office/drawing/2014/main" id="{BEA355CE-7023-4B91-96E2-F3183A023F75}"/>
              </a:ext>
            </a:extLst>
          </p:cNvPr>
          <p:cNvSpPr/>
          <p:nvPr/>
        </p:nvSpPr>
        <p:spPr>
          <a:xfrm>
            <a:off x="2979697" y="1946316"/>
            <a:ext cx="493578" cy="150813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화살표 22">
            <a:extLst>
              <a:ext uri="{FF2B5EF4-FFF2-40B4-BE49-F238E27FC236}">
                <a16:creationId xmlns:a16="http://schemas.microsoft.com/office/drawing/2014/main" id="{04BD4451-79DE-42E5-A01E-6AD886C91B49}"/>
              </a:ext>
            </a:extLst>
          </p:cNvPr>
          <p:cNvSpPr/>
          <p:nvPr/>
        </p:nvSpPr>
        <p:spPr>
          <a:xfrm>
            <a:off x="4197558" y="2580401"/>
            <a:ext cx="2444542" cy="150813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오른쪽 화살표 22">
            <a:extLst>
              <a:ext uri="{FF2B5EF4-FFF2-40B4-BE49-F238E27FC236}">
                <a16:creationId xmlns:a16="http://schemas.microsoft.com/office/drawing/2014/main" id="{DFD862FA-A90B-4D8E-ABB4-993F3D3CB110}"/>
              </a:ext>
            </a:extLst>
          </p:cNvPr>
          <p:cNvSpPr/>
          <p:nvPr/>
        </p:nvSpPr>
        <p:spPr>
          <a:xfrm>
            <a:off x="5899358" y="3168571"/>
            <a:ext cx="2444542" cy="145971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오른쪽 화살표 22">
            <a:extLst>
              <a:ext uri="{FF2B5EF4-FFF2-40B4-BE49-F238E27FC236}">
                <a16:creationId xmlns:a16="http://schemas.microsoft.com/office/drawing/2014/main" id="{59B2BBA4-9571-4FD8-8549-8FBA7C6C42E2}"/>
              </a:ext>
            </a:extLst>
          </p:cNvPr>
          <p:cNvSpPr/>
          <p:nvPr/>
        </p:nvSpPr>
        <p:spPr>
          <a:xfrm>
            <a:off x="5905500" y="2852523"/>
            <a:ext cx="1933749" cy="133291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오른쪽 화살표 22">
            <a:extLst>
              <a:ext uri="{FF2B5EF4-FFF2-40B4-BE49-F238E27FC236}">
                <a16:creationId xmlns:a16="http://schemas.microsoft.com/office/drawing/2014/main" id="{93C038D7-E6ED-40F3-A43B-5B357D9A81FC}"/>
              </a:ext>
            </a:extLst>
          </p:cNvPr>
          <p:cNvSpPr/>
          <p:nvPr/>
        </p:nvSpPr>
        <p:spPr>
          <a:xfrm>
            <a:off x="7150101" y="4425240"/>
            <a:ext cx="1193800" cy="134336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오른쪽 화살표 22">
            <a:extLst>
              <a:ext uri="{FF2B5EF4-FFF2-40B4-BE49-F238E27FC236}">
                <a16:creationId xmlns:a16="http://schemas.microsoft.com/office/drawing/2014/main" id="{DC07090A-B85C-4219-8F49-F7A86EEA28D1}"/>
              </a:ext>
            </a:extLst>
          </p:cNvPr>
          <p:cNvSpPr/>
          <p:nvPr/>
        </p:nvSpPr>
        <p:spPr>
          <a:xfrm>
            <a:off x="7372350" y="4710424"/>
            <a:ext cx="1717142" cy="144317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오른쪽 화살표 22">
            <a:extLst>
              <a:ext uri="{FF2B5EF4-FFF2-40B4-BE49-F238E27FC236}">
                <a16:creationId xmlns:a16="http://schemas.microsoft.com/office/drawing/2014/main" id="{512187E1-9E05-4E27-9002-70BE1B91CC42}"/>
              </a:ext>
            </a:extLst>
          </p:cNvPr>
          <p:cNvSpPr/>
          <p:nvPr/>
        </p:nvSpPr>
        <p:spPr>
          <a:xfrm>
            <a:off x="7620000" y="5010200"/>
            <a:ext cx="2476505" cy="134336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오른쪽 화살표 22">
            <a:extLst>
              <a:ext uri="{FF2B5EF4-FFF2-40B4-BE49-F238E27FC236}">
                <a16:creationId xmlns:a16="http://schemas.microsoft.com/office/drawing/2014/main" id="{AF3DC3EB-A801-4822-BB74-2009A3E5E60C}"/>
              </a:ext>
            </a:extLst>
          </p:cNvPr>
          <p:cNvSpPr/>
          <p:nvPr/>
        </p:nvSpPr>
        <p:spPr>
          <a:xfrm>
            <a:off x="7139073" y="3484757"/>
            <a:ext cx="1959868" cy="134336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오른쪽 화살표 22">
            <a:extLst>
              <a:ext uri="{FF2B5EF4-FFF2-40B4-BE49-F238E27FC236}">
                <a16:creationId xmlns:a16="http://schemas.microsoft.com/office/drawing/2014/main" id="{3F338B06-DF50-4EA2-8638-305CDDB19B10}"/>
              </a:ext>
            </a:extLst>
          </p:cNvPr>
          <p:cNvSpPr/>
          <p:nvPr/>
        </p:nvSpPr>
        <p:spPr>
          <a:xfrm>
            <a:off x="6642100" y="4089352"/>
            <a:ext cx="730250" cy="145971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오른쪽 화살표 22">
            <a:extLst>
              <a:ext uri="{FF2B5EF4-FFF2-40B4-BE49-F238E27FC236}">
                <a16:creationId xmlns:a16="http://schemas.microsoft.com/office/drawing/2014/main" id="{557061CA-A0D0-4B8E-B71D-18CAD7E4CF45}"/>
              </a:ext>
            </a:extLst>
          </p:cNvPr>
          <p:cNvSpPr/>
          <p:nvPr/>
        </p:nvSpPr>
        <p:spPr>
          <a:xfrm>
            <a:off x="3473275" y="2229053"/>
            <a:ext cx="1467025" cy="150813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화살표 22">
            <a:extLst>
              <a:ext uri="{FF2B5EF4-FFF2-40B4-BE49-F238E27FC236}">
                <a16:creationId xmlns:a16="http://schemas.microsoft.com/office/drawing/2014/main" id="{EAF7A4CF-2DC9-4112-9354-FAEC7C1B3DFA}"/>
              </a:ext>
            </a:extLst>
          </p:cNvPr>
          <p:cNvSpPr/>
          <p:nvPr/>
        </p:nvSpPr>
        <p:spPr>
          <a:xfrm>
            <a:off x="9094874" y="3789308"/>
            <a:ext cx="379330" cy="144317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위쪽 4">
            <a:extLst>
              <a:ext uri="{FF2B5EF4-FFF2-40B4-BE49-F238E27FC236}">
                <a16:creationId xmlns:a16="http://schemas.microsoft.com/office/drawing/2014/main" id="{BAFC8EF9-3230-4A4C-B2FF-4DF14688D5F7}"/>
              </a:ext>
            </a:extLst>
          </p:cNvPr>
          <p:cNvSpPr/>
          <p:nvPr/>
        </p:nvSpPr>
        <p:spPr>
          <a:xfrm flipH="1">
            <a:off x="7714928" y="1855912"/>
            <a:ext cx="45719" cy="394061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6009AB-B91E-4D6A-A12B-A4DB514E9D2C}"/>
              </a:ext>
            </a:extLst>
          </p:cNvPr>
          <p:cNvSpPr txBox="1"/>
          <p:nvPr/>
        </p:nvSpPr>
        <p:spPr>
          <a:xfrm>
            <a:off x="7518401" y="5816600"/>
            <a:ext cx="44958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금일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7A7B84-02C1-4200-82EF-20007208A017}"/>
              </a:ext>
            </a:extLst>
          </p:cNvPr>
          <p:cNvSpPr txBox="1"/>
          <p:nvPr/>
        </p:nvSpPr>
        <p:spPr>
          <a:xfrm>
            <a:off x="965200" y="5834267"/>
            <a:ext cx="6096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범례</a:t>
            </a: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3494AAA2-6C34-4059-BB0B-47DB7BE29B88}"/>
              </a:ext>
            </a:extLst>
          </p:cNvPr>
          <p:cNvSpPr/>
          <p:nvPr/>
        </p:nvSpPr>
        <p:spPr>
          <a:xfrm>
            <a:off x="1514115" y="5796529"/>
            <a:ext cx="1409700" cy="88900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순서도: 처리 24">
            <a:extLst>
              <a:ext uri="{FF2B5EF4-FFF2-40B4-BE49-F238E27FC236}">
                <a16:creationId xmlns:a16="http://schemas.microsoft.com/office/drawing/2014/main" id="{86854DCE-0CAA-4F79-BF04-A038C847ADE0}"/>
              </a:ext>
            </a:extLst>
          </p:cNvPr>
          <p:cNvSpPr/>
          <p:nvPr/>
        </p:nvSpPr>
        <p:spPr>
          <a:xfrm>
            <a:off x="1514115" y="6032053"/>
            <a:ext cx="1409700" cy="88901"/>
          </a:xfrm>
          <a:prstGeom prst="flowChartProcess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9B8B12D-3688-4BD4-A2DC-C5B45DE5F38C}"/>
              </a:ext>
            </a:extLst>
          </p:cNvPr>
          <p:cNvSpPr txBox="1"/>
          <p:nvPr/>
        </p:nvSpPr>
        <p:spPr>
          <a:xfrm>
            <a:off x="3167930" y="5707309"/>
            <a:ext cx="82871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/>
              <a:t>완성 작업</a:t>
            </a:r>
            <a:endParaRPr lang="ko-KR" altLang="en-US" sz="105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73D4170-ADED-4B39-84A0-99E232394A1D}"/>
              </a:ext>
            </a:extLst>
          </p:cNvPr>
          <p:cNvSpPr txBox="1"/>
          <p:nvPr/>
        </p:nvSpPr>
        <p:spPr>
          <a:xfrm>
            <a:off x="3117130" y="5971462"/>
            <a:ext cx="10296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/>
              <a:t>비완성</a:t>
            </a:r>
            <a:r>
              <a:rPr lang="ko-KR" altLang="en-US" sz="1050" dirty="0"/>
              <a:t> 작업</a:t>
            </a:r>
          </a:p>
        </p:txBody>
      </p:sp>
      <p:sp>
        <p:nvSpPr>
          <p:cNvPr id="11" name="순서도: 처리 10">
            <a:extLst>
              <a:ext uri="{FF2B5EF4-FFF2-40B4-BE49-F238E27FC236}">
                <a16:creationId xmlns:a16="http://schemas.microsoft.com/office/drawing/2014/main" id="{B3992428-197B-4C9A-BD63-EC2C67B300F1}"/>
              </a:ext>
            </a:extLst>
          </p:cNvPr>
          <p:cNvSpPr/>
          <p:nvPr/>
        </p:nvSpPr>
        <p:spPr>
          <a:xfrm flipV="1">
            <a:off x="7131675" y="3521125"/>
            <a:ext cx="583253" cy="45719"/>
          </a:xfrm>
          <a:prstGeom prst="flowChartProcess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순서도: 처리 30">
            <a:extLst>
              <a:ext uri="{FF2B5EF4-FFF2-40B4-BE49-F238E27FC236}">
                <a16:creationId xmlns:a16="http://schemas.microsoft.com/office/drawing/2014/main" id="{0F27D195-586D-487C-90B4-7F264F4BF784}"/>
              </a:ext>
            </a:extLst>
          </p:cNvPr>
          <p:cNvSpPr/>
          <p:nvPr/>
        </p:nvSpPr>
        <p:spPr>
          <a:xfrm>
            <a:off x="7620000" y="5056718"/>
            <a:ext cx="1854204" cy="45719"/>
          </a:xfrm>
          <a:prstGeom prst="flowChartProcess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0" y="582490"/>
            <a:ext cx="2110901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>
            <a:spLocks noChangeArrowheads="1"/>
          </p:cNvSpPr>
          <p:nvPr/>
        </p:nvSpPr>
        <p:spPr bwMode="auto">
          <a:xfrm>
            <a:off x="0" y="580713"/>
            <a:ext cx="2363821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일정차트 및 비용산정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562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1770957" y="5547595"/>
            <a:ext cx="7938529" cy="10085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오른쪽 화살표 53"/>
          <p:cNvSpPr/>
          <p:nvPr/>
        </p:nvSpPr>
        <p:spPr>
          <a:xfrm>
            <a:off x="5508764" y="5927495"/>
            <a:ext cx="1042386" cy="172516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04537" y="1203158"/>
            <a:ext cx="11875168" cy="42712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7587915" y="3492500"/>
            <a:ext cx="2033337" cy="64703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9958141" y="2620210"/>
            <a:ext cx="2033337" cy="64703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7587916" y="4424947"/>
            <a:ext cx="2033337" cy="6470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5169571" y="4424947"/>
            <a:ext cx="2033337" cy="6470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5173487" y="3508224"/>
            <a:ext cx="2033337" cy="6470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5181605" y="2575774"/>
            <a:ext cx="2033337" cy="6470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2779297" y="4424947"/>
            <a:ext cx="2033337" cy="6470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2827424" y="2574098"/>
            <a:ext cx="2033337" cy="6470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2815393" y="1599529"/>
            <a:ext cx="2033337" cy="6470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57201" y="1588168"/>
            <a:ext cx="2033337" cy="6470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0" y="582490"/>
            <a:ext cx="2110901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7498" y="532799"/>
            <a:ext cx="4780193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     </a:t>
            </a:r>
            <a:r>
              <a:rPr lang="ko-KR" altLang="en-US" sz="29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퍼트</a:t>
            </a:r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 차트</a:t>
            </a:r>
            <a:r>
              <a:rPr lang="en-US" altLang="ko-KR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(PERT Chart)</a:t>
            </a:r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0" y="580713"/>
            <a:ext cx="2363821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일정차트 및 비용산정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aphicFrame>
        <p:nvGraphicFramePr>
          <p:cNvPr id="36" name="표 12">
            <a:extLst>
              <a:ext uri="{FF2B5EF4-FFF2-40B4-BE49-F238E27FC236}">
                <a16:creationId xmlns:a16="http://schemas.microsoft.com/office/drawing/2014/main" id="{A50E5A0A-E549-4B7A-8C84-29EC6EE1A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4499492"/>
              </p:ext>
            </p:extLst>
          </p:nvPr>
        </p:nvGraphicFramePr>
        <p:xfrm>
          <a:off x="433137" y="1510418"/>
          <a:ext cx="1999117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12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917560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828545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프로젝트 회의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3 days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100%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19-09-06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19-09-10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graphicFrame>
        <p:nvGraphicFramePr>
          <p:cNvPr id="14" name="표 12">
            <a:extLst>
              <a:ext uri="{FF2B5EF4-FFF2-40B4-BE49-F238E27FC236}">
                <a16:creationId xmlns:a16="http://schemas.microsoft.com/office/drawing/2014/main" id="{A50E5A0A-E549-4B7A-8C84-29EC6EE1A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9288477"/>
              </p:ext>
            </p:extLst>
          </p:nvPr>
        </p:nvGraphicFramePr>
        <p:xfrm>
          <a:off x="2799348" y="1518439"/>
          <a:ext cx="1999117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12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917560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828545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자료조사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8 days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100%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19-09-11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19-09-20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graphicFrame>
        <p:nvGraphicFramePr>
          <p:cNvPr id="17" name="표 12">
            <a:extLst>
              <a:ext uri="{FF2B5EF4-FFF2-40B4-BE49-F238E27FC236}">
                <a16:creationId xmlns:a16="http://schemas.microsoft.com/office/drawing/2014/main" id="{A50E5A0A-E549-4B7A-8C84-29EC6EE1A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909555"/>
              </p:ext>
            </p:extLst>
          </p:nvPr>
        </p:nvGraphicFramePr>
        <p:xfrm>
          <a:off x="2799349" y="2480969"/>
          <a:ext cx="1999117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12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917560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828545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웹 디자인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20 days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100%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19-09-16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19-09-11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graphicFrame>
        <p:nvGraphicFramePr>
          <p:cNvPr id="19" name="표 12">
            <a:extLst>
              <a:ext uri="{FF2B5EF4-FFF2-40B4-BE49-F238E27FC236}">
                <a16:creationId xmlns:a16="http://schemas.microsoft.com/office/drawing/2014/main" id="{A50E5A0A-E549-4B7A-8C84-29EC6EE1A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595876"/>
              </p:ext>
            </p:extLst>
          </p:nvPr>
        </p:nvGraphicFramePr>
        <p:xfrm>
          <a:off x="5157536" y="2480969"/>
          <a:ext cx="1999117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12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917560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828545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디자인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15 days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100%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19-09-07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19-09-25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graphicFrame>
        <p:nvGraphicFramePr>
          <p:cNvPr id="20" name="표 12">
            <a:extLst>
              <a:ext uri="{FF2B5EF4-FFF2-40B4-BE49-F238E27FC236}">
                <a16:creationId xmlns:a16="http://schemas.microsoft.com/office/drawing/2014/main" id="{A50E5A0A-E549-4B7A-8C84-29EC6EE1A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008119"/>
              </p:ext>
            </p:extLst>
          </p:nvPr>
        </p:nvGraphicFramePr>
        <p:xfrm>
          <a:off x="5169568" y="3397596"/>
          <a:ext cx="1999117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12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917560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828545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코딩 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17 days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100%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19-10-07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19-10-29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graphicFrame>
        <p:nvGraphicFramePr>
          <p:cNvPr id="21" name="표 12">
            <a:extLst>
              <a:ext uri="{FF2B5EF4-FFF2-40B4-BE49-F238E27FC236}">
                <a16:creationId xmlns:a16="http://schemas.microsoft.com/office/drawing/2014/main" id="{A50E5A0A-E549-4B7A-8C84-29EC6EE1A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729397"/>
              </p:ext>
            </p:extLst>
          </p:nvPr>
        </p:nvGraphicFramePr>
        <p:xfrm>
          <a:off x="2775281" y="4338004"/>
          <a:ext cx="1999117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12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917560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828545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DB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작성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5 days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100%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19-10-14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19-10-18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graphicFrame>
        <p:nvGraphicFramePr>
          <p:cNvPr id="22" name="표 12">
            <a:extLst>
              <a:ext uri="{FF2B5EF4-FFF2-40B4-BE49-F238E27FC236}">
                <a16:creationId xmlns:a16="http://schemas.microsoft.com/office/drawing/2014/main" id="{A50E5A0A-E549-4B7A-8C84-29EC6EE1A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637638"/>
              </p:ext>
            </p:extLst>
          </p:nvPr>
        </p:nvGraphicFramePr>
        <p:xfrm>
          <a:off x="5169569" y="4350036"/>
          <a:ext cx="1999117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12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917560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828545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DB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 days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100%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19-10-21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19-10-29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graphicFrame>
        <p:nvGraphicFramePr>
          <p:cNvPr id="23" name="표 12">
            <a:extLst>
              <a:ext uri="{FF2B5EF4-FFF2-40B4-BE49-F238E27FC236}">
                <a16:creationId xmlns:a16="http://schemas.microsoft.com/office/drawing/2014/main" id="{A50E5A0A-E549-4B7A-8C84-29EC6EE1A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4222025"/>
              </p:ext>
            </p:extLst>
          </p:nvPr>
        </p:nvGraphicFramePr>
        <p:xfrm>
          <a:off x="7567864" y="3387347"/>
          <a:ext cx="1999117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12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917560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828545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코딩 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9 days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rgbClr val="FF0000"/>
                          </a:solidFill>
                        </a:rPr>
                        <a:t>70%</a:t>
                      </a:r>
                      <a:endParaRPr lang="ko-KR" altLang="en-US" sz="9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19-10-21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19-10-31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graphicFrame>
        <p:nvGraphicFramePr>
          <p:cNvPr id="25" name="표 12">
            <a:extLst>
              <a:ext uri="{FF2B5EF4-FFF2-40B4-BE49-F238E27FC236}">
                <a16:creationId xmlns:a16="http://schemas.microsoft.com/office/drawing/2014/main" id="{A50E5A0A-E549-4B7A-8C84-29EC6EE1A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3009759"/>
              </p:ext>
            </p:extLst>
          </p:nvPr>
        </p:nvGraphicFramePr>
        <p:xfrm>
          <a:off x="7567863" y="4327646"/>
          <a:ext cx="1999117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12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917560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828545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DB 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연동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7 days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100%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19-10-23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19-10-31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graphicFrame>
        <p:nvGraphicFramePr>
          <p:cNvPr id="26" name="표 12">
            <a:extLst>
              <a:ext uri="{FF2B5EF4-FFF2-40B4-BE49-F238E27FC236}">
                <a16:creationId xmlns:a16="http://schemas.microsoft.com/office/drawing/2014/main" id="{A50E5A0A-E549-4B7A-8C84-29EC6EE1A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321354"/>
              </p:ext>
            </p:extLst>
          </p:nvPr>
        </p:nvGraphicFramePr>
        <p:xfrm>
          <a:off x="9877928" y="2528638"/>
          <a:ext cx="2076285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423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914279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825583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11 days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rgbClr val="FF0000"/>
                          </a:solidFill>
                        </a:rPr>
                        <a:t>70%</a:t>
                      </a:r>
                      <a:endParaRPr lang="ko-KR" altLang="en-US" sz="9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19-10-24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19-10-31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sp>
        <p:nvSpPr>
          <p:cNvPr id="4" name="오른쪽 화살표 3"/>
          <p:cNvSpPr/>
          <p:nvPr/>
        </p:nvSpPr>
        <p:spPr>
          <a:xfrm>
            <a:off x="2502570" y="1780674"/>
            <a:ext cx="276726" cy="120315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오른쪽 화살표 26"/>
          <p:cNvSpPr/>
          <p:nvPr/>
        </p:nvSpPr>
        <p:spPr>
          <a:xfrm>
            <a:off x="4868781" y="2775287"/>
            <a:ext cx="276726" cy="120315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화살표 28"/>
          <p:cNvSpPr/>
          <p:nvPr/>
        </p:nvSpPr>
        <p:spPr>
          <a:xfrm>
            <a:off x="4844717" y="4640182"/>
            <a:ext cx="276726" cy="120315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오른쪽 화살표 29"/>
          <p:cNvSpPr/>
          <p:nvPr/>
        </p:nvSpPr>
        <p:spPr>
          <a:xfrm>
            <a:off x="7251033" y="4640182"/>
            <a:ext cx="276726" cy="120315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오른쪽 화살표 30"/>
          <p:cNvSpPr/>
          <p:nvPr/>
        </p:nvSpPr>
        <p:spPr>
          <a:xfrm>
            <a:off x="7251032" y="3665624"/>
            <a:ext cx="276726" cy="120315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오른쪽 화살표 31"/>
          <p:cNvSpPr/>
          <p:nvPr/>
        </p:nvSpPr>
        <p:spPr>
          <a:xfrm rot="2249918">
            <a:off x="4836098" y="3290989"/>
            <a:ext cx="308497" cy="116284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오른쪽 화살표 32"/>
          <p:cNvSpPr/>
          <p:nvPr/>
        </p:nvSpPr>
        <p:spPr>
          <a:xfrm rot="5400000">
            <a:off x="3800655" y="2284676"/>
            <a:ext cx="213879" cy="125651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오른쪽 화살표 33"/>
          <p:cNvSpPr/>
          <p:nvPr/>
        </p:nvSpPr>
        <p:spPr>
          <a:xfrm>
            <a:off x="7287128" y="2751223"/>
            <a:ext cx="2422358" cy="144379"/>
          </a:xfrm>
          <a:prstGeom prst="right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위로 굽은 화살표 5"/>
          <p:cNvSpPr/>
          <p:nvPr/>
        </p:nvSpPr>
        <p:spPr>
          <a:xfrm>
            <a:off x="9686726" y="3478130"/>
            <a:ext cx="818148" cy="374987"/>
          </a:xfrm>
          <a:prstGeom prst="bentUpArrow">
            <a:avLst>
              <a:gd name="adj1" fmla="val 18583"/>
              <a:gd name="adj2" fmla="val 25000"/>
              <a:gd name="adj3" fmla="val 25000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위로 굽은 화살표 38"/>
          <p:cNvSpPr/>
          <p:nvPr/>
        </p:nvSpPr>
        <p:spPr>
          <a:xfrm>
            <a:off x="9637295" y="3550001"/>
            <a:ext cx="1662966" cy="1150338"/>
          </a:xfrm>
          <a:prstGeom prst="bentUpArrow">
            <a:avLst>
              <a:gd name="adj1" fmla="val 6018"/>
              <a:gd name="adj2" fmla="val 12225"/>
              <a:gd name="adj3" fmla="val 10191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9" name="표 12">
            <a:extLst>
              <a:ext uri="{FF2B5EF4-FFF2-40B4-BE49-F238E27FC236}">
                <a16:creationId xmlns:a16="http://schemas.microsoft.com/office/drawing/2014/main" id="{770B590A-1A26-42C9-B3A1-27B4D22CD5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7441142"/>
              </p:ext>
            </p:extLst>
          </p:nvPr>
        </p:nvGraphicFramePr>
        <p:xfrm>
          <a:off x="2827424" y="5656841"/>
          <a:ext cx="2586413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341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1187119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1071953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업무 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업무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Task </a:t>
                      </a:r>
                      <a:r>
                        <a:rPr lang="ko-KR" altLang="en-US" sz="900" dirty="0"/>
                        <a:t>총 진행일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Task</a:t>
                      </a:r>
                      <a:r>
                        <a:rPr lang="ko-KR" altLang="en-US" sz="900" dirty="0"/>
                        <a:t> 진행률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Scheduled </a:t>
                      </a:r>
                      <a:r>
                        <a:rPr lang="ko-KR" altLang="en-US" sz="900" dirty="0"/>
                        <a:t>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Scheduled </a:t>
                      </a:r>
                      <a:r>
                        <a:rPr lang="ko-KR" altLang="en-US" sz="900" dirty="0"/>
                        <a:t>종료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graphicFrame>
        <p:nvGraphicFramePr>
          <p:cNvPr id="50" name="표 12">
            <a:extLst>
              <a:ext uri="{FF2B5EF4-FFF2-40B4-BE49-F238E27FC236}">
                <a16:creationId xmlns:a16="http://schemas.microsoft.com/office/drawing/2014/main" id="{A50E5A0A-E549-4B7A-8C84-29EC6EE1A4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8115000"/>
              </p:ext>
            </p:extLst>
          </p:nvPr>
        </p:nvGraphicFramePr>
        <p:xfrm>
          <a:off x="6621265" y="5656841"/>
          <a:ext cx="2586413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341">
                  <a:extLst>
                    <a:ext uri="{9D8B030D-6E8A-4147-A177-3AD203B41FA5}">
                      <a16:colId xmlns:a16="http://schemas.microsoft.com/office/drawing/2014/main" val="1002808611"/>
                    </a:ext>
                  </a:extLst>
                </a:gridCol>
                <a:gridCol w="1187119">
                  <a:extLst>
                    <a:ext uri="{9D8B030D-6E8A-4147-A177-3AD203B41FA5}">
                      <a16:colId xmlns:a16="http://schemas.microsoft.com/office/drawing/2014/main" val="419495020"/>
                    </a:ext>
                  </a:extLst>
                </a:gridCol>
                <a:gridCol w="1071953">
                  <a:extLst>
                    <a:ext uri="{9D8B030D-6E8A-4147-A177-3AD203B41FA5}">
                      <a16:colId xmlns:a16="http://schemas.microsoft.com/office/drawing/2014/main" val="235523737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업무 번호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업무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07897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Task </a:t>
                      </a:r>
                      <a:r>
                        <a:rPr lang="ko-KR" altLang="en-US" sz="900" dirty="0"/>
                        <a:t>총 진행일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/>
                        <a:t>Task</a:t>
                      </a:r>
                      <a:r>
                        <a:rPr lang="ko-KR" altLang="en-US" sz="900" dirty="0"/>
                        <a:t> 진행률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8627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Scheduled </a:t>
                      </a:r>
                      <a:r>
                        <a:rPr lang="ko-KR" altLang="en-US" sz="900" dirty="0"/>
                        <a:t>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dirty="0"/>
                        <a:t>Scheduled </a:t>
                      </a:r>
                      <a:r>
                        <a:rPr lang="ko-KR" altLang="en-US" sz="900" dirty="0"/>
                        <a:t>종료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E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365093"/>
                  </a:ext>
                </a:extLst>
              </a:tr>
            </a:tbl>
          </a:graphicData>
        </a:graphic>
      </p:graphicFrame>
      <p:sp>
        <p:nvSpPr>
          <p:cNvPr id="53" name="TextBox 52">
            <a:extLst>
              <a:ext uri="{FF2B5EF4-FFF2-40B4-BE49-F238E27FC236}">
                <a16:creationId xmlns:a16="http://schemas.microsoft.com/office/drawing/2014/main" id="{2A1EBBD5-7E86-4979-A417-1F0013A43E17}"/>
              </a:ext>
            </a:extLst>
          </p:cNvPr>
          <p:cNvSpPr txBox="1"/>
          <p:nvPr/>
        </p:nvSpPr>
        <p:spPr>
          <a:xfrm>
            <a:off x="5516503" y="5608791"/>
            <a:ext cx="1034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/>
              <a:t>상호작업간의</a:t>
            </a:r>
            <a:endParaRPr lang="en-US" altLang="ko-KR" sz="1000" b="1" dirty="0"/>
          </a:p>
          <a:p>
            <a:pPr algn="ctr"/>
            <a:r>
              <a:rPr lang="ko-KR" altLang="en-US" sz="1000" b="1" dirty="0"/>
              <a:t>의존성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00989" y="5787189"/>
            <a:ext cx="73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범례</a:t>
            </a:r>
          </a:p>
        </p:txBody>
      </p:sp>
    </p:spTree>
    <p:extLst>
      <p:ext uri="{BB962C8B-B14F-4D97-AF65-F5344CB8AC3E}">
        <p14:creationId xmlns:p14="http://schemas.microsoft.com/office/powerpoint/2010/main" val="672250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582490"/>
            <a:ext cx="2169267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69267" y="508331"/>
            <a:ext cx="5383000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개발비용산정</a:t>
            </a:r>
            <a:r>
              <a:rPr lang="en-US" altLang="ko-KR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(COCOMO </a:t>
            </a:r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산정</a:t>
            </a:r>
            <a:r>
              <a:rPr lang="en-US" altLang="ko-KR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)</a:t>
            </a:r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0" y="581429"/>
            <a:ext cx="2276272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일정차트 </a:t>
            </a: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및 비용산정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1969187"/>
              </p:ext>
            </p:extLst>
          </p:nvPr>
        </p:nvGraphicFramePr>
        <p:xfrm>
          <a:off x="1267501" y="1193806"/>
          <a:ext cx="9622171" cy="5477159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027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62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2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27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27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27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0277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02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36578">
                <a:tc rowSpan="2">
                  <a:txBody>
                    <a:bodyPr/>
                    <a:lstStyle/>
                    <a:p>
                      <a:pPr algn="ctr" latinLnBrk="1"/>
                      <a:endParaRPr lang="en-US" altLang="ko-KR" sz="105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en-US" altLang="ko-KR" sz="1050" dirty="0"/>
                    </a:p>
                    <a:p>
                      <a:pPr algn="ctr" latinLnBrk="1"/>
                      <a:r>
                        <a:rPr lang="ko-KR" altLang="en-US" sz="1050" dirty="0"/>
                        <a:t>비용 승수 요소</a:t>
                      </a: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승수 값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48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매우 낮음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낮음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정상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높음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매우 높음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극히 높음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6578">
                <a:tc rowSpan="3">
                  <a:txBody>
                    <a:bodyPr/>
                    <a:lstStyle/>
                    <a:p>
                      <a:pPr algn="ctr" latinLnBrk="1"/>
                      <a:endParaRPr lang="en-US" altLang="ko-KR" sz="1050" dirty="0"/>
                    </a:p>
                    <a:p>
                      <a:pPr algn="ctr" latinLnBrk="1"/>
                      <a:endParaRPr lang="en-US" altLang="ko-KR" sz="1050" dirty="0"/>
                    </a:p>
                    <a:p>
                      <a:pPr algn="ctr" latinLnBrk="1"/>
                      <a:r>
                        <a:rPr lang="ko-KR" altLang="en-US" sz="1050" dirty="0"/>
                        <a:t>제품 특성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요구되는 신뢰도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0.75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0.88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1.15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1.40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데이터베이스 크기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0.94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1.08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1.16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6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제품의 복잡도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0.70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0.85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1.15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6578">
                <a:tc rowSpan="4">
                  <a:txBody>
                    <a:bodyPr/>
                    <a:lstStyle/>
                    <a:p>
                      <a:pPr algn="ctr" latinLnBrk="1"/>
                      <a:endParaRPr lang="en-US" altLang="ko-KR" sz="1050" dirty="0"/>
                    </a:p>
                    <a:p>
                      <a:pPr algn="ctr" latinLnBrk="1"/>
                      <a:endParaRPr lang="en-US" altLang="ko-KR" sz="1050" dirty="0"/>
                    </a:p>
                    <a:p>
                      <a:pPr algn="ctr" latinLnBrk="1"/>
                      <a:endParaRPr lang="en-US" altLang="ko-KR" sz="1050" dirty="0"/>
                    </a:p>
                    <a:p>
                      <a:pPr algn="ctr" latinLnBrk="1"/>
                      <a:r>
                        <a:rPr lang="ko-KR" altLang="en-US" sz="1050" dirty="0"/>
                        <a:t>컴퓨터 </a:t>
                      </a:r>
                      <a:r>
                        <a:rPr lang="ko-KR" altLang="en-US" sz="1050" baseline="0" dirty="0"/>
                        <a:t> 특성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실행 시간 제약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1.30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1.66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6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주 기억 장치의 제약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1.06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1.21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1.56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6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HW/SW</a:t>
                      </a:r>
                      <a:r>
                        <a:rPr lang="ko-KR" altLang="en-US" sz="1050" dirty="0"/>
                        <a:t>의 안전성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0.87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1.15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1.30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6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처리 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0.87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1.07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1.15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6578">
                <a:tc rowSpan="5">
                  <a:txBody>
                    <a:bodyPr/>
                    <a:lstStyle/>
                    <a:p>
                      <a:pPr algn="ctr" latinLnBrk="1"/>
                      <a:endParaRPr lang="en-US" altLang="ko-KR" sz="1050" dirty="0"/>
                    </a:p>
                    <a:p>
                      <a:pPr algn="ctr" latinLnBrk="1"/>
                      <a:endParaRPr lang="en-US" altLang="ko-KR" sz="1050" dirty="0"/>
                    </a:p>
                    <a:p>
                      <a:pPr algn="ctr" latinLnBrk="1"/>
                      <a:endParaRPr lang="en-US" altLang="ko-KR" sz="1050" dirty="0"/>
                    </a:p>
                    <a:p>
                      <a:pPr algn="ctr" latinLnBrk="1"/>
                      <a:endParaRPr lang="en-US" altLang="ko-KR" sz="1050" dirty="0"/>
                    </a:p>
                    <a:p>
                      <a:pPr algn="ctr" latinLnBrk="1"/>
                      <a:r>
                        <a:rPr lang="ko-KR" altLang="en-US" sz="1050" dirty="0"/>
                        <a:t>개발자 특성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분석</a:t>
                      </a:r>
                      <a:r>
                        <a:rPr lang="ko-KR" altLang="en-US" sz="1050" baseline="0" dirty="0"/>
                        <a:t> 능력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1.46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1.19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0.86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.0.71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6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응용 분야 경험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1.29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1.13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0.91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0.82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6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컴퓨터와 친숙성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1.21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0.90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6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프로그래머 능력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1.42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1.17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0.86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0.70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6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프로그램 언어의 경험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1.14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1.07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0.95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6578">
                <a:tc rowSpan="2">
                  <a:txBody>
                    <a:bodyPr/>
                    <a:lstStyle/>
                    <a:p>
                      <a:pPr algn="ctr" latinLnBrk="1"/>
                      <a:endParaRPr lang="en-US" altLang="ko-KR" sz="1050" dirty="0"/>
                    </a:p>
                    <a:p>
                      <a:pPr algn="ctr" latinLnBrk="1"/>
                      <a:r>
                        <a:rPr lang="ko-KR" altLang="en-US" sz="1050" dirty="0"/>
                        <a:t>프로젝트 특성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SW</a:t>
                      </a:r>
                      <a:r>
                        <a:rPr lang="ko-KR" altLang="en-US" sz="1050" dirty="0"/>
                        <a:t>기술 사용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1.24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0.91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0.82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36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요구되는 개발 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1.23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1.08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dirty="0"/>
                        <a:t>1.00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1.04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1.10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1505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582490"/>
            <a:ext cx="2169267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69267" y="508331"/>
            <a:ext cx="4780193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재무계획</a:t>
            </a:r>
            <a:r>
              <a:rPr lang="en-US" altLang="ko-KR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(</a:t>
            </a:r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소요예산</a:t>
            </a:r>
            <a:r>
              <a:rPr lang="en-US" altLang="ko-KR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)</a:t>
            </a:r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0" y="581429"/>
            <a:ext cx="2276272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일정차트 </a:t>
            </a: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및 비용산정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6426665"/>
              </p:ext>
            </p:extLst>
          </p:nvPr>
        </p:nvGraphicFramePr>
        <p:xfrm>
          <a:off x="1196504" y="1124821"/>
          <a:ext cx="9717930" cy="55321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782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10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393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393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과목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최근 실적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비고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매출액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1,200,000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매년</a:t>
                      </a:r>
                      <a:r>
                        <a:rPr lang="en-US" altLang="ko-KR" sz="1050" dirty="0"/>
                        <a:t>(1</a:t>
                      </a:r>
                      <a:r>
                        <a:rPr lang="ko-KR" altLang="en-US" sz="1050" dirty="0"/>
                        <a:t>년 기준</a:t>
                      </a:r>
                      <a:r>
                        <a:rPr lang="en-US" altLang="ko-KR" sz="1050" dirty="0"/>
                        <a:t>)</a:t>
                      </a:r>
                      <a:r>
                        <a:rPr lang="en-US" altLang="ko-KR" sz="1050" baseline="0" dirty="0"/>
                        <a:t> </a:t>
                      </a:r>
                      <a:r>
                        <a:rPr lang="ko-KR" altLang="en-US" sz="1050" baseline="0" dirty="0"/>
                        <a:t>평균매출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매출원가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100,000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기술 제작비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매출이익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1,100,000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매출액 </a:t>
                      </a:r>
                      <a:r>
                        <a:rPr lang="en-US" altLang="ko-KR" sz="1050" dirty="0"/>
                        <a:t>– </a:t>
                      </a:r>
                      <a:r>
                        <a:rPr lang="ko-KR" altLang="en-US" sz="1050" dirty="0"/>
                        <a:t>매출원가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27">
                <a:tc row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판매</a:t>
                      </a:r>
                      <a:endParaRPr lang="en-US" altLang="ko-KR" sz="1050" dirty="0"/>
                    </a:p>
                    <a:p>
                      <a:pPr algn="ctr" latinLnBrk="1"/>
                      <a:r>
                        <a:rPr lang="ko-KR" altLang="en-US" sz="1050" dirty="0"/>
                        <a:t>관리비</a:t>
                      </a:r>
                      <a:endParaRPr lang="en-US" altLang="ko-KR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급료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80,000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월 발생 급료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02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복리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300,000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월 발생 복리후생비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602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임차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10,000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월 발생 임차료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602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수도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400,000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월 발생 수도비용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602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전기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50,000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월 발생 전기비용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602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광고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100,000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월 발생 광고비용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602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기타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1,000,000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월 발생 기타경비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합계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1,940,000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급료</a:t>
                      </a:r>
                      <a:r>
                        <a:rPr lang="en-US" altLang="ko-KR" sz="1050" baseline="0" dirty="0"/>
                        <a:t> ~ </a:t>
                      </a:r>
                      <a:r>
                        <a:rPr lang="ko-KR" altLang="en-US" sz="1050" baseline="0" dirty="0"/>
                        <a:t>기타경비 합계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영업이익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9,060,000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매출이익 </a:t>
                      </a:r>
                      <a:r>
                        <a:rPr lang="en-US" altLang="ko-KR" sz="1050" dirty="0"/>
                        <a:t>–</a:t>
                      </a:r>
                      <a:r>
                        <a:rPr lang="en-US" altLang="ko-KR" sz="1050" baseline="0" dirty="0"/>
                        <a:t> </a:t>
                      </a:r>
                      <a:r>
                        <a:rPr lang="ko-KR" altLang="en-US" sz="1050" baseline="0" dirty="0"/>
                        <a:t>판매관리비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영업 외 비용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900,000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월 발생 플랫폼 서버비용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지급이자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영업 외 수익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경상이익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816,000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영업이익 </a:t>
                      </a:r>
                      <a:r>
                        <a:rPr lang="en-US" altLang="ko-KR" sz="1050" dirty="0"/>
                        <a:t>–</a:t>
                      </a:r>
                      <a:r>
                        <a:rPr lang="en-US" altLang="ko-KR" sz="1050" baseline="0" dirty="0"/>
                        <a:t> </a:t>
                      </a:r>
                      <a:r>
                        <a:rPr lang="ko-KR" altLang="en-US" sz="1050" baseline="0" dirty="0"/>
                        <a:t>영업비용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특별손실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특별이익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순이익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8,160,000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/>
                        <a:t>-</a:t>
                      </a:r>
                      <a:endParaRPr lang="ko-KR" altLang="en-US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소득세 등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1,632,000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소득세율 약 </a:t>
                      </a:r>
                      <a:r>
                        <a:rPr lang="en-US" altLang="ko-KR" sz="1050" dirty="0"/>
                        <a:t>20%</a:t>
                      </a:r>
                      <a:r>
                        <a:rPr lang="ko-KR" altLang="en-US" sz="1050" dirty="0"/>
                        <a:t>적용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1602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당기 순이익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50" dirty="0"/>
                        <a:t>20,648,000</a:t>
                      </a:r>
                      <a:endParaRPr lang="ko-KR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순이익 </a:t>
                      </a:r>
                      <a:r>
                        <a:rPr lang="en-US" altLang="ko-KR" sz="1050" dirty="0"/>
                        <a:t>- </a:t>
                      </a:r>
                      <a:r>
                        <a:rPr lang="ko-KR" altLang="en-US" sz="1050" dirty="0"/>
                        <a:t>소득세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6527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925" y="2627148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프로젝트 구현방법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pic>
        <p:nvPicPr>
          <p:cNvPr id="14" name="그래픽 13" descr="종이 클립">
            <a:extLst>
              <a:ext uri="{FF2B5EF4-FFF2-40B4-BE49-F238E27FC236}">
                <a16:creationId xmlns:a16="http://schemas.microsoft.com/office/drawing/2014/main" id="{32C87CA5-1B40-4378-B01A-532BEC6A44B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7858" y="953965"/>
            <a:ext cx="632460" cy="584856"/>
          </a:xfrm>
          <a:prstGeom prst="rect">
            <a:avLst/>
          </a:prstGeom>
        </p:spPr>
      </p:pic>
      <p:pic>
        <p:nvPicPr>
          <p:cNvPr id="32" name="그래픽 31" descr="종이 클립">
            <a:extLst>
              <a:ext uri="{FF2B5EF4-FFF2-40B4-BE49-F238E27FC236}">
                <a16:creationId xmlns:a16="http://schemas.microsoft.com/office/drawing/2014/main" id="{AD758878-3B1A-4FC5-B4D2-696047E435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28808" y="4705735"/>
            <a:ext cx="632460" cy="584856"/>
          </a:xfrm>
          <a:prstGeom prst="rect">
            <a:avLst/>
          </a:prstGeom>
        </p:spPr>
      </p:pic>
      <p:pic>
        <p:nvPicPr>
          <p:cNvPr id="34" name="그래픽 33" descr="종이 클립">
            <a:extLst>
              <a:ext uri="{FF2B5EF4-FFF2-40B4-BE49-F238E27FC236}">
                <a16:creationId xmlns:a16="http://schemas.microsoft.com/office/drawing/2014/main" id="{ED3BFFCF-E22C-46F3-BFE6-0491B853353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47858" y="2776332"/>
            <a:ext cx="632460" cy="584856"/>
          </a:xfrm>
          <a:prstGeom prst="rect">
            <a:avLst/>
          </a:prstGeom>
        </p:spPr>
      </p:pic>
      <p:pic>
        <p:nvPicPr>
          <p:cNvPr id="35" name="그래픽 34" descr="종이 클립">
            <a:extLst>
              <a:ext uri="{FF2B5EF4-FFF2-40B4-BE49-F238E27FC236}">
                <a16:creationId xmlns:a16="http://schemas.microsoft.com/office/drawing/2014/main" id="{58FEC0D5-2CB6-462D-B2E1-6EE4E2F81F0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47858" y="3736271"/>
            <a:ext cx="632460" cy="584856"/>
          </a:xfrm>
          <a:prstGeom prst="rect">
            <a:avLst/>
          </a:prstGeom>
        </p:spPr>
      </p:pic>
      <p:pic>
        <p:nvPicPr>
          <p:cNvPr id="36" name="그래픽 35" descr="종이 클립">
            <a:extLst>
              <a:ext uri="{FF2B5EF4-FFF2-40B4-BE49-F238E27FC236}">
                <a16:creationId xmlns:a16="http://schemas.microsoft.com/office/drawing/2014/main" id="{DA226A29-3B2F-4375-A5CE-7A82CCCD2C6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847858" y="1865148"/>
            <a:ext cx="632460" cy="5848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A9D2DC1-DFB2-4FC5-BB37-531AA75B07B6}"/>
              </a:ext>
            </a:extLst>
          </p:cNvPr>
          <p:cNvSpPr txBox="1"/>
          <p:nvPr/>
        </p:nvSpPr>
        <p:spPr>
          <a:xfrm>
            <a:off x="5609858" y="1061727"/>
            <a:ext cx="2103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7C7C667-0EEB-463A-8E76-56CCCC269608}"/>
              </a:ext>
            </a:extLst>
          </p:cNvPr>
          <p:cNvSpPr txBox="1"/>
          <p:nvPr/>
        </p:nvSpPr>
        <p:spPr>
          <a:xfrm>
            <a:off x="5609858" y="1973728"/>
            <a:ext cx="2598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JSP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DF89080-E9CE-40F1-8A86-C16EC80824D0}"/>
              </a:ext>
            </a:extLst>
          </p:cNvPr>
          <p:cNvSpPr txBox="1"/>
          <p:nvPr/>
        </p:nvSpPr>
        <p:spPr>
          <a:xfrm>
            <a:off x="5609858" y="2885729"/>
            <a:ext cx="34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아파치 </a:t>
            </a:r>
            <a:r>
              <a:rPr lang="ko-KR" altLang="en-US" dirty="0" err="1"/>
              <a:t>톰캣</a:t>
            </a:r>
            <a:r>
              <a:rPr lang="ko-KR" altLang="en-US" dirty="0"/>
              <a:t> </a:t>
            </a:r>
            <a:r>
              <a:rPr lang="en-US" altLang="ko-KR" dirty="0"/>
              <a:t>(Apache Tomcat)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2EA126C-9409-4E58-B814-521942ED4B8F}"/>
              </a:ext>
            </a:extLst>
          </p:cNvPr>
          <p:cNvSpPr txBox="1"/>
          <p:nvPr/>
        </p:nvSpPr>
        <p:spPr>
          <a:xfrm>
            <a:off x="5609857" y="3844033"/>
            <a:ext cx="3637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셀레니움</a:t>
            </a:r>
            <a:r>
              <a:rPr lang="en-US" altLang="ko-KR" dirty="0"/>
              <a:t> (Selenium)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50531C7-EDE6-4262-B558-499E9F07475B}"/>
              </a:ext>
            </a:extLst>
          </p:cNvPr>
          <p:cNvSpPr txBox="1"/>
          <p:nvPr/>
        </p:nvSpPr>
        <p:spPr>
          <a:xfrm>
            <a:off x="5609858" y="4803972"/>
            <a:ext cx="2103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Java Script</a:t>
            </a:r>
            <a:endParaRPr lang="ko-KR" altLang="en-US" dirty="0"/>
          </a:p>
        </p:txBody>
      </p:sp>
      <p:pic>
        <p:nvPicPr>
          <p:cNvPr id="17" name="그래픽 16" descr="종이 클립">
            <a:extLst>
              <a:ext uri="{FF2B5EF4-FFF2-40B4-BE49-F238E27FC236}">
                <a16:creationId xmlns:a16="http://schemas.microsoft.com/office/drawing/2014/main" id="{0C3D39F3-19D5-4F08-8B8C-F7AB57DB71D4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4847858" y="5656149"/>
            <a:ext cx="632460" cy="58485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3861758-C1C2-44DD-B8BE-E5E88DBA57FE}"/>
              </a:ext>
            </a:extLst>
          </p:cNvPr>
          <p:cNvSpPr txBox="1"/>
          <p:nvPr/>
        </p:nvSpPr>
        <p:spPr>
          <a:xfrm>
            <a:off x="5609858" y="5763911"/>
            <a:ext cx="2103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MySql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20" name="직사각형 1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279537" y="581429"/>
            <a:ext cx="1589019" cy="345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개발 구현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137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721E5A95-5B1F-48D2-887A-F27971A35A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653" y="551798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시스템 설계 </a:t>
            </a:r>
            <a:r>
              <a:rPr lang="en-US" altLang="ko-KR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66A682-E735-458A-A586-4CBA5958DAF6}"/>
              </a:ext>
            </a:extLst>
          </p:cNvPr>
          <p:cNvSpPr txBox="1"/>
          <p:nvPr/>
        </p:nvSpPr>
        <p:spPr>
          <a:xfrm>
            <a:off x="426871" y="1483866"/>
            <a:ext cx="4263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Usecase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Diagram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279537" y="581429"/>
            <a:ext cx="1589019" cy="345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개발 구현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6" name="그룹 57"/>
          <p:cNvGrpSpPr/>
          <p:nvPr/>
        </p:nvGrpSpPr>
        <p:grpSpPr>
          <a:xfrm>
            <a:off x="1103243" y="2156791"/>
            <a:ext cx="9601199" cy="3697357"/>
            <a:chOff x="5163820" y="5367020"/>
            <a:chExt cx="2521585" cy="1260475"/>
          </a:xfrm>
          <a:solidFill>
            <a:srgbClr val="FFFF00"/>
          </a:solidFill>
        </p:grpSpPr>
        <p:sp>
          <p:nvSpPr>
            <p:cNvPr id="8" name="도형 58"/>
            <p:cNvSpPr>
              <a:spLocks/>
            </p:cNvSpPr>
            <p:nvPr/>
          </p:nvSpPr>
          <p:spPr>
            <a:xfrm>
              <a:off x="7071995" y="6391275"/>
              <a:ext cx="613410" cy="236220"/>
            </a:xfrm>
            <a:prstGeom prst="ellipse">
              <a:avLst/>
            </a:prstGeom>
            <a:grpFill/>
            <a:ln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b="1" cap="none" dirty="0">
                  <a:solidFill>
                    <a:schemeClr val="tx1"/>
                  </a:solidFill>
                  <a:latin typeface="12롯데마트드림Light" charset="0"/>
                  <a:ea typeface="12롯데마트드림Light" charset="0"/>
                </a:rPr>
                <a:t>가격정보</a:t>
              </a:r>
            </a:p>
          </p:txBody>
        </p:sp>
        <p:sp>
          <p:nvSpPr>
            <p:cNvPr id="12" name="도형 59"/>
            <p:cNvSpPr>
              <a:spLocks/>
            </p:cNvSpPr>
            <p:nvPr/>
          </p:nvSpPr>
          <p:spPr>
            <a:xfrm>
              <a:off x="7063740" y="6106795"/>
              <a:ext cx="613410" cy="236220"/>
            </a:xfrm>
            <a:prstGeom prst="ellipse">
              <a:avLst/>
            </a:prstGeom>
            <a:grpFill/>
            <a:ln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600" b="1" cap="none" dirty="0">
                  <a:solidFill>
                    <a:schemeClr val="tx1"/>
                  </a:solidFill>
                  <a:latin typeface="12롯데마트드림Light" charset="0"/>
                  <a:ea typeface="12롯데마트드림Light" charset="0"/>
                </a:rPr>
                <a:t>재료정보</a:t>
              </a:r>
            </a:p>
          </p:txBody>
        </p:sp>
        <p:sp>
          <p:nvSpPr>
            <p:cNvPr id="13" name="도형 61"/>
            <p:cNvSpPr>
              <a:spLocks/>
            </p:cNvSpPr>
            <p:nvPr/>
          </p:nvSpPr>
          <p:spPr>
            <a:xfrm>
              <a:off x="5838190" y="5367020"/>
              <a:ext cx="613410" cy="236220"/>
            </a:xfrm>
            <a:prstGeom prst="ellipse">
              <a:avLst/>
            </a:prstGeom>
            <a:grpFill/>
            <a:ln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600" b="1" dirty="0">
                  <a:solidFill>
                    <a:schemeClr val="tx1"/>
                  </a:solidFill>
                  <a:latin typeface="12롯데마트드림Light" charset="0"/>
                  <a:ea typeface="12롯데마트드림Light" charset="0"/>
                </a:rPr>
                <a:t>로그인</a:t>
              </a:r>
              <a:endParaRPr lang="ko-KR" altLang="en-US" sz="1600" b="1" cap="none" dirty="0">
                <a:solidFill>
                  <a:schemeClr val="tx1"/>
                </a:solidFill>
                <a:latin typeface="12롯데마트드림Light" charset="0"/>
                <a:ea typeface="12롯데마트드림Light" charset="0"/>
              </a:endParaRPr>
            </a:p>
          </p:txBody>
        </p:sp>
        <p:sp>
          <p:nvSpPr>
            <p:cNvPr id="14" name="도형 62"/>
            <p:cNvSpPr>
              <a:spLocks/>
            </p:cNvSpPr>
            <p:nvPr/>
          </p:nvSpPr>
          <p:spPr>
            <a:xfrm>
              <a:off x="5838190" y="5681345"/>
              <a:ext cx="613410" cy="236220"/>
            </a:xfrm>
            <a:prstGeom prst="ellipse">
              <a:avLst/>
            </a:prstGeom>
            <a:grpFill/>
            <a:ln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b="1" cap="none" dirty="0">
                  <a:solidFill>
                    <a:schemeClr val="tx1"/>
                  </a:solidFill>
                  <a:latin typeface="12롯데마트드림Light" charset="0"/>
                  <a:ea typeface="12롯데마트드림Light" charset="0"/>
                </a:rPr>
                <a:t>조회</a:t>
              </a:r>
              <a:endParaRPr lang="ko-KR" altLang="en-US" b="1" cap="none" dirty="0">
                <a:solidFill>
                  <a:schemeClr val="tx1"/>
                </a:solidFill>
                <a:latin typeface="12롯데마트드림Light" charset="0"/>
                <a:ea typeface="12롯데마트드림Light" charset="0"/>
              </a:endParaRPr>
            </a:p>
          </p:txBody>
        </p:sp>
        <p:sp>
          <p:nvSpPr>
            <p:cNvPr id="15" name="도형 63"/>
            <p:cNvSpPr>
              <a:spLocks/>
            </p:cNvSpPr>
            <p:nvPr/>
          </p:nvSpPr>
          <p:spPr>
            <a:xfrm>
              <a:off x="5838190" y="6008370"/>
              <a:ext cx="613410" cy="236220"/>
            </a:xfrm>
            <a:prstGeom prst="ellipse">
              <a:avLst/>
            </a:prstGeom>
            <a:grpFill/>
            <a:ln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b="1" cap="none" dirty="0">
                  <a:solidFill>
                    <a:schemeClr val="tx1"/>
                  </a:solidFill>
                  <a:latin typeface="12롯데마트드림Light" charset="0"/>
                  <a:ea typeface="12롯데마트드림Light" charset="0"/>
                </a:rPr>
                <a:t>등록</a:t>
              </a:r>
              <a:endParaRPr lang="ko-KR" altLang="en-US" b="1" cap="none" dirty="0">
                <a:solidFill>
                  <a:schemeClr val="tx1"/>
                </a:solidFill>
                <a:latin typeface="12롯데마트드림Light" charset="0"/>
                <a:ea typeface="12롯데마트드림Light" charset="0"/>
              </a:endParaRPr>
            </a:p>
          </p:txBody>
        </p:sp>
        <p:grpSp>
          <p:nvGrpSpPr>
            <p:cNvPr id="16" name="그룹 64"/>
            <p:cNvGrpSpPr/>
            <p:nvPr/>
          </p:nvGrpSpPr>
          <p:grpSpPr>
            <a:xfrm>
              <a:off x="5241925" y="5586095"/>
              <a:ext cx="220980" cy="397510"/>
              <a:chOff x="5241925" y="5586095"/>
              <a:chExt cx="220980" cy="397510"/>
            </a:xfrm>
            <a:grpFill/>
          </p:grpSpPr>
          <p:grpSp>
            <p:nvGrpSpPr>
              <p:cNvPr id="30" name="그룹 65"/>
              <p:cNvGrpSpPr/>
              <p:nvPr/>
            </p:nvGrpSpPr>
            <p:grpSpPr>
              <a:xfrm>
                <a:off x="5241925" y="5586095"/>
                <a:ext cx="210820" cy="232410"/>
                <a:chOff x="5241925" y="5586095"/>
                <a:chExt cx="210820" cy="232410"/>
              </a:xfrm>
              <a:grpFill/>
            </p:grpSpPr>
            <p:sp>
              <p:nvSpPr>
                <p:cNvPr id="35" name="도형 66"/>
                <p:cNvSpPr>
                  <a:spLocks/>
                </p:cNvSpPr>
                <p:nvPr/>
              </p:nvSpPr>
              <p:spPr>
                <a:xfrm>
                  <a:off x="5259705" y="5567045"/>
                  <a:ext cx="160020" cy="190500"/>
                </a:xfrm>
                <a:prstGeom prst="ellipse">
                  <a:avLst/>
                </a:prstGeom>
                <a:ln/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vert="horz" wrap="square" lIns="91440" tIns="45720" rIns="91440" bIns="45720" anchor="ctr">
                  <a:noAutofit/>
                </a:bodyPr>
                <a:lstStyle/>
                <a:p>
                  <a:pPr marL="0" indent="0" algn="ctr" defTabSz="914400" eaLnBrk="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FontTx/>
                    <a:buNone/>
                  </a:pPr>
                  <a:endParaRPr lang="ko-KR" altLang="en-US" sz="1800" b="0" cap="none" dirty="0">
                    <a:solidFill>
                      <a:srgbClr val="FFFFFF"/>
                    </a:solidFill>
                    <a:latin typeface="맑은 고딕" charset="0"/>
                    <a:ea typeface="맑은 고딕" charset="0"/>
                  </a:endParaRPr>
                </a:p>
              </p:txBody>
            </p:sp>
            <p:cxnSp>
              <p:nvCxnSpPr>
                <p:cNvPr id="36" name="도형 67"/>
                <p:cNvCxnSpPr/>
                <p:nvPr/>
              </p:nvCxnSpPr>
              <p:spPr>
                <a:xfrm>
                  <a:off x="5229860" y="5798185"/>
                  <a:ext cx="210820" cy="1270"/>
                </a:xfrm>
                <a:prstGeom prst="line">
                  <a:avLst/>
                </a:prstGeom>
                <a:ln/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도형 68"/>
              <p:cNvCxnSpPr/>
              <p:nvPr/>
            </p:nvCxnSpPr>
            <p:spPr>
              <a:xfrm>
                <a:off x="5339373" y="5754988"/>
                <a:ext cx="1270" cy="123190"/>
              </a:xfrm>
              <a:prstGeom prst="line">
                <a:avLst/>
              </a:prstGeom>
              <a:ln/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grpSp>
            <p:nvGrpSpPr>
              <p:cNvPr id="32" name="그룹 69"/>
              <p:cNvGrpSpPr/>
              <p:nvPr/>
            </p:nvGrpSpPr>
            <p:grpSpPr>
              <a:xfrm>
                <a:off x="5241925" y="5895975"/>
                <a:ext cx="220980" cy="87630"/>
                <a:chOff x="5241925" y="5895975"/>
                <a:chExt cx="220980" cy="87630"/>
              </a:xfrm>
              <a:grpFill/>
            </p:grpSpPr>
            <p:cxnSp>
              <p:nvCxnSpPr>
                <p:cNvPr id="33" name="도형 70"/>
                <p:cNvCxnSpPr/>
                <p:nvPr/>
              </p:nvCxnSpPr>
              <p:spPr>
                <a:xfrm>
                  <a:off x="5340350" y="5877560"/>
                  <a:ext cx="109220" cy="87630"/>
                </a:xfrm>
                <a:prstGeom prst="line">
                  <a:avLst/>
                </a:prstGeom>
                <a:ln/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도형 71"/>
                <p:cNvCxnSpPr/>
                <p:nvPr/>
              </p:nvCxnSpPr>
              <p:spPr>
                <a:xfrm flipH="1">
                  <a:off x="5231765" y="5877560"/>
                  <a:ext cx="109220" cy="87630"/>
                </a:xfrm>
                <a:prstGeom prst="line">
                  <a:avLst/>
                </a:prstGeom>
                <a:ln/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7" name="텍스트 상자 72"/>
            <p:cNvSpPr txBox="1">
              <a:spLocks/>
            </p:cNvSpPr>
            <p:nvPr/>
          </p:nvSpPr>
          <p:spPr>
            <a:xfrm>
              <a:off x="5163820" y="6007100"/>
              <a:ext cx="388620" cy="136402"/>
            </a:xfrm>
            <a:prstGeom prst="rect">
              <a:avLst/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000" b="0" cap="none" dirty="0">
                  <a:solidFill>
                    <a:srgbClr val="000000"/>
                  </a:solidFill>
                  <a:latin typeface="12롯데마트드림Light" charset="0"/>
                  <a:ea typeface="12롯데마트드림Light" charset="0"/>
                </a:rPr>
                <a:t>User</a:t>
              </a:r>
              <a:endParaRPr lang="ko-KR" altLang="en-US" sz="2000" b="0" cap="none" dirty="0">
                <a:solidFill>
                  <a:srgbClr val="000000"/>
                </a:solidFill>
                <a:latin typeface="12롯데마트드림Light" charset="0"/>
                <a:ea typeface="12롯데마트드림Light" charset="0"/>
              </a:endParaRPr>
            </a:p>
          </p:txBody>
        </p:sp>
        <p:cxnSp>
          <p:nvCxnSpPr>
            <p:cNvPr id="18" name="도형 74"/>
            <p:cNvCxnSpPr/>
            <p:nvPr/>
          </p:nvCxnSpPr>
          <p:spPr>
            <a:xfrm flipV="1">
              <a:off x="5490845" y="5483860"/>
              <a:ext cx="349250" cy="349250"/>
            </a:xfrm>
            <a:prstGeom prst="line">
              <a:avLst/>
            </a:prstGeom>
            <a:ln/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" name="도형 75"/>
            <p:cNvCxnSpPr/>
            <p:nvPr/>
          </p:nvCxnSpPr>
          <p:spPr>
            <a:xfrm flipV="1">
              <a:off x="5490845" y="5796915"/>
              <a:ext cx="349250" cy="36830"/>
            </a:xfrm>
            <a:prstGeom prst="line">
              <a:avLst/>
            </a:prstGeom>
            <a:ln/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" name="도형 77"/>
            <p:cNvCxnSpPr/>
            <p:nvPr/>
          </p:nvCxnSpPr>
          <p:spPr>
            <a:xfrm>
              <a:off x="5491480" y="5831840"/>
              <a:ext cx="347980" cy="293370"/>
            </a:xfrm>
            <a:prstGeom prst="line">
              <a:avLst/>
            </a:prstGeom>
            <a:ln/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1" name="도형 79"/>
            <p:cNvCxnSpPr/>
            <p:nvPr/>
          </p:nvCxnSpPr>
          <p:spPr>
            <a:xfrm flipH="1">
              <a:off x="6450965" y="5541645"/>
              <a:ext cx="614680" cy="257810"/>
            </a:xfrm>
            <a:prstGeom prst="line">
              <a:avLst/>
            </a:prstGeom>
            <a:ln/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" name="도형 80"/>
            <p:cNvCxnSpPr/>
            <p:nvPr/>
          </p:nvCxnSpPr>
          <p:spPr>
            <a:xfrm flipH="1" flipV="1">
              <a:off x="6464935" y="6126480"/>
              <a:ext cx="607060" cy="382270"/>
            </a:xfrm>
            <a:prstGeom prst="line">
              <a:avLst/>
            </a:prstGeom>
            <a:ln/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3" name="도형 81"/>
            <p:cNvCxnSpPr>
              <a:endCxn id="15" idx="6"/>
            </p:cNvCxnSpPr>
            <p:nvPr/>
          </p:nvCxnSpPr>
          <p:spPr>
            <a:xfrm flipH="1" flipV="1">
              <a:off x="6451600" y="6126480"/>
              <a:ext cx="599440" cy="94615"/>
            </a:xfrm>
            <a:prstGeom prst="line">
              <a:avLst/>
            </a:prstGeom>
            <a:ln/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25" name="도형 84"/>
            <p:cNvSpPr>
              <a:spLocks/>
            </p:cNvSpPr>
            <p:nvPr/>
          </p:nvSpPr>
          <p:spPr>
            <a:xfrm>
              <a:off x="7063740" y="5422265"/>
              <a:ext cx="613410" cy="236220"/>
            </a:xfrm>
            <a:prstGeom prst="ellipse">
              <a:avLst/>
            </a:prstGeom>
            <a:grpFill/>
            <a:ln/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400" b="1" dirty="0" err="1">
                  <a:solidFill>
                    <a:schemeClr val="tx1"/>
                  </a:solidFill>
                  <a:latin typeface="12롯데마트드림Light" charset="0"/>
                  <a:ea typeface="12롯데마트드림Light" charset="0"/>
                </a:rPr>
                <a:t>레시피</a:t>
              </a:r>
              <a:endParaRPr lang="en-US" altLang="ko-KR" sz="1400" b="1" dirty="0">
                <a:solidFill>
                  <a:schemeClr val="tx1"/>
                </a:solidFill>
                <a:latin typeface="12롯데마트드림Light" charset="0"/>
                <a:ea typeface="12롯데마트드림Light" charset="0"/>
              </a:endParaRPr>
            </a:p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ko-KR" altLang="en-US" sz="1400" b="1" dirty="0">
                  <a:solidFill>
                    <a:schemeClr val="tx1"/>
                  </a:solidFill>
                  <a:latin typeface="12롯데마트드림Light" charset="0"/>
                  <a:ea typeface="12롯데마트드림Light" charset="0"/>
                </a:rPr>
                <a:t> 정보</a:t>
              </a:r>
              <a:endParaRPr lang="ko-KR" altLang="en-US" sz="1400" b="1" cap="none" dirty="0">
                <a:solidFill>
                  <a:schemeClr val="tx1"/>
                </a:solidFill>
                <a:latin typeface="12롯데마트드림Light" charset="0"/>
                <a:ea typeface="12롯데마트드림Light" charset="0"/>
              </a:endParaRPr>
            </a:p>
          </p:txBody>
        </p:sp>
        <p:cxnSp>
          <p:nvCxnSpPr>
            <p:cNvPr id="26" name="도형 85"/>
            <p:cNvCxnSpPr>
              <a:endCxn id="15" idx="6"/>
            </p:cNvCxnSpPr>
            <p:nvPr/>
          </p:nvCxnSpPr>
          <p:spPr>
            <a:xfrm flipH="1">
              <a:off x="6451600" y="5615657"/>
              <a:ext cx="689674" cy="510823"/>
            </a:xfrm>
            <a:prstGeom prst="line">
              <a:avLst/>
            </a:prstGeom>
            <a:ln/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  <p:sp>
          <p:nvSpPr>
            <p:cNvPr id="27" name="텍스트 상자 86"/>
            <p:cNvSpPr txBox="1">
              <a:spLocks/>
            </p:cNvSpPr>
            <p:nvPr/>
          </p:nvSpPr>
          <p:spPr>
            <a:xfrm>
              <a:off x="6538595" y="5525135"/>
              <a:ext cx="687070" cy="83940"/>
            </a:xfrm>
            <a:prstGeom prst="rect">
              <a:avLst/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" b="0" cap="none" dirty="0">
                  <a:solidFill>
                    <a:srgbClr val="000000"/>
                  </a:solidFill>
                  <a:latin typeface="12롯데마트드림Light" charset="0"/>
                  <a:ea typeface="12롯데마트드림Light" charset="0"/>
                </a:rPr>
                <a:t>&lt;&lt;include&gt;&gt;</a:t>
              </a:r>
              <a:endParaRPr lang="ko-KR" altLang="en-US" sz="1000" b="0" cap="none" dirty="0">
                <a:solidFill>
                  <a:srgbClr val="000000"/>
                </a:solidFill>
                <a:latin typeface="12롯데마트드림Light" charset="0"/>
                <a:ea typeface="12롯데마트드림Light" charset="0"/>
              </a:endParaRPr>
            </a:p>
          </p:txBody>
        </p:sp>
        <p:sp>
          <p:nvSpPr>
            <p:cNvPr id="29" name="텍스트 상자 76"/>
            <p:cNvSpPr txBox="1">
              <a:spLocks/>
            </p:cNvSpPr>
            <p:nvPr/>
          </p:nvSpPr>
          <p:spPr>
            <a:xfrm>
              <a:off x="6562655" y="6130944"/>
              <a:ext cx="701040" cy="83940"/>
            </a:xfrm>
            <a:prstGeom prst="rect">
              <a:avLst/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" b="0" cap="none" dirty="0">
                  <a:solidFill>
                    <a:srgbClr val="000000"/>
                  </a:solidFill>
                  <a:latin typeface="12롯데마트드림Light" charset="0"/>
                  <a:ea typeface="12롯데마트드림Light" charset="0"/>
                </a:rPr>
                <a:t>&lt;&lt;extends&gt;&gt;</a:t>
              </a:r>
              <a:endParaRPr lang="ko-KR" altLang="en-US" sz="1000" b="0" cap="none" dirty="0">
                <a:solidFill>
                  <a:srgbClr val="000000"/>
                </a:solidFill>
                <a:latin typeface="12롯데마트드림Light" charset="0"/>
                <a:ea typeface="12롯데마트드림Light" charset="0"/>
              </a:endParaRPr>
            </a:p>
          </p:txBody>
        </p:sp>
        <p:sp>
          <p:nvSpPr>
            <p:cNvPr id="39" name="텍스트 상자 86"/>
            <p:cNvSpPr txBox="1">
              <a:spLocks/>
            </p:cNvSpPr>
            <p:nvPr/>
          </p:nvSpPr>
          <p:spPr>
            <a:xfrm>
              <a:off x="6663891" y="5789428"/>
              <a:ext cx="687070" cy="83940"/>
            </a:xfrm>
            <a:prstGeom prst="rect">
              <a:avLst/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" b="0" cap="none" dirty="0">
                  <a:solidFill>
                    <a:srgbClr val="000000"/>
                  </a:solidFill>
                  <a:latin typeface="12롯데마트드림Light" charset="0"/>
                  <a:ea typeface="12롯데마트드림Light" charset="0"/>
                </a:rPr>
                <a:t>&lt;&lt;include&gt;&gt;</a:t>
              </a:r>
              <a:endParaRPr lang="ko-KR" altLang="en-US" sz="1000" b="0" cap="none" dirty="0">
                <a:solidFill>
                  <a:srgbClr val="000000"/>
                </a:solidFill>
                <a:latin typeface="12롯데마트드림Light" charset="0"/>
                <a:ea typeface="12롯데마트드림Light" charset="0"/>
              </a:endParaRPr>
            </a:p>
          </p:txBody>
        </p:sp>
        <p:sp>
          <p:nvSpPr>
            <p:cNvPr id="40" name="텍스트 상자 76"/>
            <p:cNvSpPr txBox="1">
              <a:spLocks/>
            </p:cNvSpPr>
            <p:nvPr/>
          </p:nvSpPr>
          <p:spPr>
            <a:xfrm>
              <a:off x="6502617" y="6388460"/>
              <a:ext cx="701040" cy="83940"/>
            </a:xfrm>
            <a:prstGeom prst="rect">
              <a:avLst/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000" b="0" cap="none" dirty="0">
                  <a:solidFill>
                    <a:srgbClr val="000000"/>
                  </a:solidFill>
                  <a:latin typeface="12롯데마트드림Light" charset="0"/>
                  <a:ea typeface="12롯데마트드림Light" charset="0"/>
                </a:rPr>
                <a:t>&lt;&lt;extends&gt;&gt;</a:t>
              </a:r>
              <a:endParaRPr lang="ko-KR" altLang="en-US" sz="1000" b="0" cap="none" dirty="0">
                <a:solidFill>
                  <a:srgbClr val="000000"/>
                </a:solidFill>
                <a:latin typeface="12롯데마트드림Light" charset="0"/>
                <a:ea typeface="12롯데마트드림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7373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721E5A95-5B1F-48D2-887A-F27971A35A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653" y="551798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시스템 설계 </a:t>
            </a:r>
            <a:r>
              <a:rPr lang="en-US" altLang="ko-KR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66A682-E735-458A-A586-4CBA5958DAF6}"/>
              </a:ext>
            </a:extLst>
          </p:cNvPr>
          <p:cNvSpPr txBox="1"/>
          <p:nvPr/>
        </p:nvSpPr>
        <p:spPr>
          <a:xfrm>
            <a:off x="426871" y="1085033"/>
            <a:ext cx="4263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Activity Diagram</a:t>
            </a:r>
          </a:p>
        </p:txBody>
      </p:sp>
      <p:pic>
        <p:nvPicPr>
          <p:cNvPr id="8" name="그림 7" descr="Activity Diagra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4480" y="1651103"/>
            <a:ext cx="11541760" cy="491506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279537" y="581429"/>
            <a:ext cx="1589019" cy="345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개발 구현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123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721E5A95-5B1F-48D2-887A-F27971A35A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653" y="551798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시스템 설계 </a:t>
            </a:r>
            <a:r>
              <a:rPr lang="en-US" altLang="ko-KR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66A682-E735-458A-A586-4CBA5958DAF6}"/>
              </a:ext>
            </a:extLst>
          </p:cNvPr>
          <p:cNvSpPr txBox="1"/>
          <p:nvPr/>
        </p:nvSpPr>
        <p:spPr>
          <a:xfrm>
            <a:off x="426871" y="1483866"/>
            <a:ext cx="4263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 Diagram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279537" y="581429"/>
            <a:ext cx="1589019" cy="345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개발 구현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8" name="그림 7" descr="class Diagra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45440" y="1951034"/>
            <a:ext cx="11521440" cy="467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26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470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메인화면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41685" y="580536"/>
            <a:ext cx="1996524" cy="353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테스트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6" name="그림 5" descr="음식, 플레이트, 테이블, 실내이(가) 표시된 사진&#10;&#10;자동 생성된 설명">
            <a:extLst>
              <a:ext uri="{FF2B5EF4-FFF2-40B4-BE49-F238E27FC236}">
                <a16:creationId xmlns:a16="http://schemas.microsoft.com/office/drawing/2014/main" id="{66BD8A0B-2EB4-4DE6-91E5-D5926729AC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" y="1340748"/>
            <a:ext cx="11795760" cy="520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71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470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회원가입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41685" y="580536"/>
            <a:ext cx="1996524" cy="353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테스트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AB082822-04DB-405C-B2FB-580E2B2FCB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" y="1309548"/>
            <a:ext cx="11841480" cy="511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166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767B3432-27BD-465D-A631-85E1C484844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46179" y="1858613"/>
            <a:ext cx="2514904" cy="339471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" y="582490"/>
            <a:ext cx="3210338" cy="679780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Group 25"/>
          <p:cNvGrpSpPr>
            <a:grpSpLocks/>
          </p:cNvGrpSpPr>
          <p:nvPr/>
        </p:nvGrpSpPr>
        <p:grpSpPr bwMode="auto">
          <a:xfrm>
            <a:off x="6553674" y="1591008"/>
            <a:ext cx="3099914" cy="4022998"/>
            <a:chOff x="-1" y="0"/>
            <a:chExt cx="2500315" cy="3244407"/>
          </a:xfrm>
        </p:grpSpPr>
        <p:grpSp>
          <p:nvGrpSpPr>
            <p:cNvPr id="35" name="Group 27"/>
            <p:cNvGrpSpPr>
              <a:grpSpLocks/>
            </p:cNvGrpSpPr>
            <p:nvPr/>
          </p:nvGrpSpPr>
          <p:grpSpPr bwMode="auto">
            <a:xfrm>
              <a:off x="-1" y="0"/>
              <a:ext cx="2500315" cy="3244407"/>
              <a:chOff x="-1" y="0"/>
              <a:chExt cx="2500315" cy="3244407"/>
            </a:xfrm>
          </p:grpSpPr>
          <p:sp>
            <p:nvSpPr>
              <p:cNvPr id="37" name="AutoShape 28"/>
              <p:cNvSpPr>
                <a:spLocks/>
              </p:cNvSpPr>
              <p:nvPr/>
            </p:nvSpPr>
            <p:spPr bwMode="auto">
              <a:xfrm>
                <a:off x="-1" y="0"/>
                <a:ext cx="2500315" cy="3244407"/>
              </a:xfrm>
              <a:custGeom>
                <a:avLst/>
                <a:gdLst>
                  <a:gd name="T0" fmla="*/ 1250158 w 21600"/>
                  <a:gd name="T1" fmla="*/ 1622204 h 21600"/>
                  <a:gd name="T2" fmla="*/ 1250158 w 21600"/>
                  <a:gd name="T3" fmla="*/ 1622204 h 21600"/>
                  <a:gd name="T4" fmla="*/ 1250158 w 21600"/>
                  <a:gd name="T5" fmla="*/ 1622204 h 21600"/>
                  <a:gd name="T6" fmla="*/ 1250158 w 21600"/>
                  <a:gd name="T7" fmla="*/ 1622204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492" y="0"/>
                    </a:moveTo>
                    <a:cubicBezTo>
                      <a:pt x="1107" y="0"/>
                      <a:pt x="1107" y="0"/>
                      <a:pt x="1107" y="0"/>
                    </a:cubicBezTo>
                    <a:cubicBezTo>
                      <a:pt x="494" y="0"/>
                      <a:pt x="0" y="380"/>
                      <a:pt x="0" y="852"/>
                    </a:cubicBezTo>
                    <a:cubicBezTo>
                      <a:pt x="0" y="20747"/>
                      <a:pt x="0" y="20747"/>
                      <a:pt x="0" y="20747"/>
                    </a:cubicBezTo>
                    <a:cubicBezTo>
                      <a:pt x="0" y="21219"/>
                      <a:pt x="494" y="21600"/>
                      <a:pt x="1107" y="21600"/>
                    </a:cubicBezTo>
                    <a:cubicBezTo>
                      <a:pt x="20492" y="21600"/>
                      <a:pt x="20492" y="21600"/>
                      <a:pt x="20492" y="21600"/>
                    </a:cubicBezTo>
                    <a:cubicBezTo>
                      <a:pt x="21105" y="21600"/>
                      <a:pt x="21599" y="21219"/>
                      <a:pt x="21599" y="20747"/>
                    </a:cubicBezTo>
                    <a:cubicBezTo>
                      <a:pt x="21599" y="852"/>
                      <a:pt x="21599" y="852"/>
                      <a:pt x="21599" y="852"/>
                    </a:cubicBezTo>
                    <a:cubicBezTo>
                      <a:pt x="21599" y="380"/>
                      <a:pt x="21105" y="0"/>
                      <a:pt x="20492" y="0"/>
                    </a:cubicBezTo>
                    <a:close/>
                    <a:moveTo>
                      <a:pt x="19521" y="19697"/>
                    </a:moveTo>
                    <a:cubicBezTo>
                      <a:pt x="2129" y="19697"/>
                      <a:pt x="2129" y="19697"/>
                      <a:pt x="2129" y="19697"/>
                    </a:cubicBezTo>
                    <a:cubicBezTo>
                      <a:pt x="2129" y="1837"/>
                      <a:pt x="2129" y="1837"/>
                      <a:pt x="2129" y="1837"/>
                    </a:cubicBezTo>
                    <a:cubicBezTo>
                      <a:pt x="19521" y="1837"/>
                      <a:pt x="19521" y="1837"/>
                      <a:pt x="19521" y="1837"/>
                    </a:cubicBezTo>
                    <a:lnTo>
                      <a:pt x="19521" y="19697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/>
              <a:lstStyle/>
              <a:p>
                <a:endParaRPr lang="en-US" sz="4798"/>
              </a:p>
            </p:txBody>
          </p:sp>
          <p:sp>
            <p:nvSpPr>
              <p:cNvPr id="38" name="AutoShape 29"/>
              <p:cNvSpPr>
                <a:spLocks/>
              </p:cNvSpPr>
              <p:nvPr/>
            </p:nvSpPr>
            <p:spPr bwMode="auto">
              <a:xfrm>
                <a:off x="1175147" y="3017377"/>
                <a:ext cx="178023" cy="176023"/>
              </a:xfrm>
              <a:custGeom>
                <a:avLst/>
                <a:gdLst>
                  <a:gd name="T0" fmla="*/ 89007 w 19679"/>
                  <a:gd name="T1" fmla="*/ 96603 h 19679"/>
                  <a:gd name="T2" fmla="*/ 89007 w 19679"/>
                  <a:gd name="T3" fmla="*/ 96603 h 19679"/>
                  <a:gd name="T4" fmla="*/ 89007 w 19679"/>
                  <a:gd name="T5" fmla="*/ 96603 h 19679"/>
                  <a:gd name="T6" fmla="*/ 89007 w 19679"/>
                  <a:gd name="T7" fmla="*/ 96603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44444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/>
              <a:lstStyle/>
              <a:p>
                <a:endParaRPr lang="en-US" sz="4798"/>
              </a:p>
            </p:txBody>
          </p:sp>
          <p:sp>
            <p:nvSpPr>
              <p:cNvPr id="39" name="AutoShape 30"/>
              <p:cNvSpPr>
                <a:spLocks/>
              </p:cNvSpPr>
              <p:nvPr/>
            </p:nvSpPr>
            <p:spPr bwMode="auto">
              <a:xfrm>
                <a:off x="1228153" y="110013"/>
                <a:ext cx="50007" cy="48007"/>
              </a:xfrm>
              <a:custGeom>
                <a:avLst/>
                <a:gdLst>
                  <a:gd name="T0" fmla="*/ 25002 w 19679"/>
                  <a:gd name="T1" fmla="*/ 26347 h 19679"/>
                  <a:gd name="T2" fmla="*/ 25002 w 19679"/>
                  <a:gd name="T3" fmla="*/ 26347 h 19679"/>
                  <a:gd name="T4" fmla="*/ 25002 w 19679"/>
                  <a:gd name="T5" fmla="*/ 26347 h 19679"/>
                  <a:gd name="T6" fmla="*/ 25002 w 19679"/>
                  <a:gd name="T7" fmla="*/ 26347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1"/>
                    </a:moveTo>
                    <a:cubicBezTo>
                      <a:pt x="20638" y="6724"/>
                      <a:pt x="20638" y="12953"/>
                      <a:pt x="16796" y="16796"/>
                    </a:cubicBezTo>
                    <a:cubicBezTo>
                      <a:pt x="12953" y="20638"/>
                      <a:pt x="6724" y="20638"/>
                      <a:pt x="2881" y="16796"/>
                    </a:cubicBezTo>
                    <a:cubicBezTo>
                      <a:pt x="-961" y="12953"/>
                      <a:pt x="-961" y="6724"/>
                      <a:pt x="2881" y="2881"/>
                    </a:cubicBezTo>
                    <a:cubicBezTo>
                      <a:pt x="6724" y="-961"/>
                      <a:pt x="12953" y="-961"/>
                      <a:pt x="16796" y="2881"/>
                    </a:cubicBezTo>
                  </a:path>
                </a:pathLst>
              </a:custGeom>
              <a:solidFill>
                <a:srgbClr val="44444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/>
              <a:lstStyle/>
              <a:p>
                <a:endParaRPr lang="en-US" sz="4798"/>
              </a:p>
            </p:txBody>
          </p:sp>
        </p:grpSp>
        <p:sp>
          <p:nvSpPr>
            <p:cNvPr id="36" name="AutoShape 31"/>
            <p:cNvSpPr>
              <a:spLocks/>
            </p:cNvSpPr>
            <p:nvPr/>
          </p:nvSpPr>
          <p:spPr bwMode="auto">
            <a:xfrm rot="10800000">
              <a:off x="1050063" y="11017"/>
              <a:ext cx="1434406" cy="2316481"/>
            </a:xfrm>
            <a:custGeom>
              <a:avLst/>
              <a:gdLst>
                <a:gd name="T0" fmla="*/ 717203 w 21600"/>
                <a:gd name="T1" fmla="*/ 1158241 h 21600"/>
                <a:gd name="T2" fmla="*/ 717203 w 21600"/>
                <a:gd name="T3" fmla="*/ 1158241 h 21600"/>
                <a:gd name="T4" fmla="*/ 717203 w 21600"/>
                <a:gd name="T5" fmla="*/ 1158241 h 21600"/>
                <a:gd name="T6" fmla="*/ 717203 w 21600"/>
                <a:gd name="T7" fmla="*/ 115824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0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solidFill>
              <a:srgbClr val="F2F2F2">
                <a:alpha val="2000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endParaRPr lang="en-US" sz="4798"/>
            </a:p>
          </p:txBody>
        </p:sp>
      </p:grpSp>
      <p:sp>
        <p:nvSpPr>
          <p:cNvPr id="41" name="AutoShape 33"/>
          <p:cNvSpPr>
            <a:spLocks/>
          </p:cNvSpPr>
          <p:nvPr/>
        </p:nvSpPr>
        <p:spPr bwMode="auto">
          <a:xfrm>
            <a:off x="8550810" y="4861417"/>
            <a:ext cx="946703" cy="1865853"/>
          </a:xfrm>
          <a:custGeom>
            <a:avLst/>
            <a:gdLst>
              <a:gd name="T0" fmla="*/ 381373 w 21442"/>
              <a:gd name="T1" fmla="*/ 752476 h 21600"/>
              <a:gd name="T2" fmla="*/ 381373 w 21442"/>
              <a:gd name="T3" fmla="*/ 752476 h 21600"/>
              <a:gd name="T4" fmla="*/ 381373 w 21442"/>
              <a:gd name="T5" fmla="*/ 752476 h 21600"/>
              <a:gd name="T6" fmla="*/ 381373 w 21442"/>
              <a:gd name="T7" fmla="*/ 75247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442" h="21600">
                <a:moveTo>
                  <a:pt x="1659" y="11288"/>
                </a:moveTo>
                <a:cubicBezTo>
                  <a:pt x="1659" y="11288"/>
                  <a:pt x="1659" y="11288"/>
                  <a:pt x="1659" y="11288"/>
                </a:cubicBezTo>
                <a:cubicBezTo>
                  <a:pt x="2729" y="13025"/>
                  <a:pt x="2729" y="13025"/>
                  <a:pt x="2729" y="13025"/>
                </a:cubicBezTo>
                <a:cubicBezTo>
                  <a:pt x="4226" y="15250"/>
                  <a:pt x="6792" y="15901"/>
                  <a:pt x="8289" y="16118"/>
                </a:cubicBezTo>
                <a:cubicBezTo>
                  <a:pt x="7647" y="21600"/>
                  <a:pt x="7647" y="21600"/>
                  <a:pt x="7647" y="21600"/>
                </a:cubicBezTo>
                <a:cubicBezTo>
                  <a:pt x="18768" y="21600"/>
                  <a:pt x="18768" y="21600"/>
                  <a:pt x="18768" y="21600"/>
                </a:cubicBezTo>
                <a:cubicBezTo>
                  <a:pt x="17913" y="15901"/>
                  <a:pt x="17913" y="15901"/>
                  <a:pt x="17913" y="15901"/>
                </a:cubicBezTo>
                <a:cubicBezTo>
                  <a:pt x="19838" y="15413"/>
                  <a:pt x="21441" y="14110"/>
                  <a:pt x="21441" y="11234"/>
                </a:cubicBezTo>
                <a:cubicBezTo>
                  <a:pt x="21441" y="8194"/>
                  <a:pt x="21441" y="8194"/>
                  <a:pt x="21441" y="8194"/>
                </a:cubicBezTo>
                <a:cubicBezTo>
                  <a:pt x="21441" y="7597"/>
                  <a:pt x="20479" y="7109"/>
                  <a:pt x="19303" y="7109"/>
                </a:cubicBezTo>
                <a:cubicBezTo>
                  <a:pt x="19089" y="7109"/>
                  <a:pt x="19089" y="7109"/>
                  <a:pt x="19089" y="7109"/>
                </a:cubicBezTo>
                <a:cubicBezTo>
                  <a:pt x="18768" y="7109"/>
                  <a:pt x="18447" y="7218"/>
                  <a:pt x="18234" y="7380"/>
                </a:cubicBezTo>
                <a:cubicBezTo>
                  <a:pt x="18127" y="6892"/>
                  <a:pt x="17378" y="6566"/>
                  <a:pt x="16523" y="6566"/>
                </a:cubicBezTo>
                <a:cubicBezTo>
                  <a:pt x="15026" y="6566"/>
                  <a:pt x="15026" y="6566"/>
                  <a:pt x="15026" y="6566"/>
                </a:cubicBezTo>
                <a:cubicBezTo>
                  <a:pt x="14598" y="6566"/>
                  <a:pt x="14277" y="6675"/>
                  <a:pt x="14063" y="6838"/>
                </a:cubicBezTo>
                <a:cubicBezTo>
                  <a:pt x="13956" y="6512"/>
                  <a:pt x="13422" y="6241"/>
                  <a:pt x="12673" y="6241"/>
                </a:cubicBezTo>
                <a:cubicBezTo>
                  <a:pt x="10855" y="6241"/>
                  <a:pt x="10855" y="6241"/>
                  <a:pt x="10855" y="6241"/>
                </a:cubicBezTo>
                <a:cubicBezTo>
                  <a:pt x="10321" y="6241"/>
                  <a:pt x="10000" y="6404"/>
                  <a:pt x="9893" y="6621"/>
                </a:cubicBezTo>
                <a:cubicBezTo>
                  <a:pt x="9679" y="922"/>
                  <a:pt x="9679" y="922"/>
                  <a:pt x="9679" y="922"/>
                </a:cubicBezTo>
                <a:cubicBezTo>
                  <a:pt x="9679" y="434"/>
                  <a:pt x="9144" y="0"/>
                  <a:pt x="8075" y="0"/>
                </a:cubicBezTo>
                <a:cubicBezTo>
                  <a:pt x="7541" y="0"/>
                  <a:pt x="7541" y="0"/>
                  <a:pt x="7541" y="0"/>
                </a:cubicBezTo>
                <a:cubicBezTo>
                  <a:pt x="6578" y="0"/>
                  <a:pt x="5937" y="434"/>
                  <a:pt x="5937" y="922"/>
                </a:cubicBezTo>
                <a:cubicBezTo>
                  <a:pt x="5723" y="9877"/>
                  <a:pt x="5723" y="9877"/>
                  <a:pt x="5723" y="9877"/>
                </a:cubicBezTo>
                <a:cubicBezTo>
                  <a:pt x="5723" y="10800"/>
                  <a:pt x="5723" y="10800"/>
                  <a:pt x="5723" y="10800"/>
                </a:cubicBezTo>
                <a:cubicBezTo>
                  <a:pt x="4974" y="9660"/>
                  <a:pt x="4974" y="9660"/>
                  <a:pt x="4974" y="9660"/>
                </a:cubicBezTo>
                <a:cubicBezTo>
                  <a:pt x="4440" y="8846"/>
                  <a:pt x="2836" y="8249"/>
                  <a:pt x="1125" y="8249"/>
                </a:cubicBezTo>
                <a:cubicBezTo>
                  <a:pt x="804" y="8249"/>
                  <a:pt x="804" y="8249"/>
                  <a:pt x="804" y="8249"/>
                </a:cubicBezTo>
                <a:cubicBezTo>
                  <a:pt x="269" y="8249"/>
                  <a:pt x="-158" y="8520"/>
                  <a:pt x="55" y="8791"/>
                </a:cubicBezTo>
                <a:lnTo>
                  <a:pt x="1659" y="11288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2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2">
                  <a:lumMod val="60000"/>
                  <a:lumOff val="40000"/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txBody>
          <a:bodyPr lIns="0" tIns="0" rIns="0" bIns="0"/>
          <a:lstStyle/>
          <a:p>
            <a:endParaRPr lang="en-US" sz="4798"/>
          </a:p>
        </p:txBody>
      </p:sp>
      <p:sp>
        <p:nvSpPr>
          <p:cNvPr id="42" name="TextBox 7"/>
          <p:cNvSpPr txBox="1">
            <a:spLocks noChangeArrowheads="1"/>
          </p:cNvSpPr>
          <p:nvPr/>
        </p:nvSpPr>
        <p:spPr bwMode="auto">
          <a:xfrm>
            <a:off x="188843" y="562760"/>
            <a:ext cx="330870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en-US" altLang="ko-KR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CONTENTS</a:t>
            </a:r>
          </a:p>
        </p:txBody>
      </p:sp>
      <p:sp>
        <p:nvSpPr>
          <p:cNvPr id="45" name="AutoShape 34"/>
          <p:cNvSpPr>
            <a:spLocks/>
          </p:cNvSpPr>
          <p:nvPr/>
        </p:nvSpPr>
        <p:spPr bwMode="auto">
          <a:xfrm>
            <a:off x="8230777" y="4569512"/>
            <a:ext cx="113124" cy="127923"/>
          </a:xfrm>
          <a:custGeom>
            <a:avLst/>
            <a:gdLst>
              <a:gd name="T0" fmla="*/ 42070 w 21600"/>
              <a:gd name="T1" fmla="*/ 47626 h 21600"/>
              <a:gd name="T2" fmla="*/ 42070 w 21600"/>
              <a:gd name="T3" fmla="*/ 47626 h 21600"/>
              <a:gd name="T4" fmla="*/ 42070 w 21600"/>
              <a:gd name="T5" fmla="*/ 47626 h 21600"/>
              <a:gd name="T6" fmla="*/ 42070 w 21600"/>
              <a:gd name="T7" fmla="*/ 4762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600" y="21600"/>
                </a:moveTo>
                <a:cubicBezTo>
                  <a:pt x="21600" y="9503"/>
                  <a:pt x="21600" y="9503"/>
                  <a:pt x="21600" y="9503"/>
                </a:cubicBezTo>
                <a:cubicBezTo>
                  <a:pt x="21600" y="4320"/>
                  <a:pt x="17672" y="0"/>
                  <a:pt x="11781" y="0"/>
                </a:cubicBezTo>
                <a:cubicBezTo>
                  <a:pt x="8836" y="0"/>
                  <a:pt x="8836" y="0"/>
                  <a:pt x="8836" y="0"/>
                </a:cubicBezTo>
                <a:cubicBezTo>
                  <a:pt x="2945" y="0"/>
                  <a:pt x="0" y="4320"/>
                  <a:pt x="0" y="9503"/>
                </a:cubicBezTo>
                <a:cubicBezTo>
                  <a:pt x="0" y="21600"/>
                  <a:pt x="0" y="21600"/>
                  <a:pt x="0" y="21600"/>
                </a:cubicBezTo>
                <a:lnTo>
                  <a:pt x="21600" y="21600"/>
                </a:lnTo>
                <a:close/>
              </a:path>
            </a:pathLst>
          </a:custGeom>
          <a:solidFill>
            <a:srgbClr val="FFF1E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endParaRPr lang="en-US" sz="9595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A197D1FE-4CB4-4135-87B1-7BB4EFD3074A}"/>
              </a:ext>
            </a:extLst>
          </p:cNvPr>
          <p:cNvGrpSpPr/>
          <p:nvPr/>
        </p:nvGrpSpPr>
        <p:grpSpPr>
          <a:xfrm>
            <a:off x="1834622" y="1945912"/>
            <a:ext cx="2854939" cy="1877104"/>
            <a:chOff x="4643438" y="1031610"/>
            <a:chExt cx="2854939" cy="1877104"/>
          </a:xfrm>
        </p:grpSpPr>
        <p:sp>
          <p:nvSpPr>
            <p:cNvPr id="32" name="순서도: 판단 31">
              <a:extLst>
                <a:ext uri="{FF2B5EF4-FFF2-40B4-BE49-F238E27FC236}">
                  <a16:creationId xmlns:a16="http://schemas.microsoft.com/office/drawing/2014/main" id="{BBC5259B-87CC-4300-8B32-A71C5F97F46A}"/>
                </a:ext>
              </a:extLst>
            </p:cNvPr>
            <p:cNvSpPr/>
            <p:nvPr/>
          </p:nvSpPr>
          <p:spPr>
            <a:xfrm>
              <a:off x="4643438" y="1038066"/>
              <a:ext cx="340167" cy="295848"/>
            </a:xfrm>
            <a:prstGeom prst="flowChartDecision">
              <a:avLst/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7797D9C-D57C-4EA2-AED2-CD511138E32D}"/>
                </a:ext>
              </a:extLst>
            </p:cNvPr>
            <p:cNvSpPr txBox="1"/>
            <p:nvPr/>
          </p:nvSpPr>
          <p:spPr>
            <a:xfrm>
              <a:off x="5309304" y="1031610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dist"/>
              <a:r>
                <a:rPr lang="ko-KR" altLang="en-US" b="1" dirty="0"/>
                <a:t>프로젝트 소개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1F8AB44-5B40-44FA-AA9F-6E3527F84DA4}"/>
                </a:ext>
              </a:extLst>
            </p:cNvPr>
            <p:cNvSpPr txBox="1"/>
            <p:nvPr/>
          </p:nvSpPr>
          <p:spPr>
            <a:xfrm>
              <a:off x="5303545" y="2536031"/>
              <a:ext cx="21948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dist"/>
              <a:r>
                <a:rPr lang="ko-KR" altLang="en-US" b="1" dirty="0"/>
                <a:t>프로젝트 개발 구현</a:t>
              </a:r>
            </a:p>
          </p:txBody>
        </p:sp>
        <p:sp>
          <p:nvSpPr>
            <p:cNvPr id="80" name="순서도: 판단 79">
              <a:extLst>
                <a:ext uri="{FF2B5EF4-FFF2-40B4-BE49-F238E27FC236}">
                  <a16:creationId xmlns:a16="http://schemas.microsoft.com/office/drawing/2014/main" id="{BBC5259B-87CC-4300-8B32-A71C5F97F46A}"/>
                </a:ext>
              </a:extLst>
            </p:cNvPr>
            <p:cNvSpPr/>
            <p:nvPr/>
          </p:nvSpPr>
          <p:spPr>
            <a:xfrm>
              <a:off x="4647142" y="1827053"/>
              <a:ext cx="340167" cy="295848"/>
            </a:xfrm>
            <a:prstGeom prst="flowChartDecision">
              <a:avLst/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7797D9C-D57C-4EA2-AED2-CD511138E32D}"/>
                </a:ext>
              </a:extLst>
            </p:cNvPr>
            <p:cNvSpPr txBox="1"/>
            <p:nvPr/>
          </p:nvSpPr>
          <p:spPr>
            <a:xfrm>
              <a:off x="5301420" y="1814133"/>
              <a:ext cx="11897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dist"/>
              <a:r>
                <a:rPr lang="ko-KR" altLang="en-US" b="1" dirty="0"/>
                <a:t>시장 분석</a:t>
              </a:r>
            </a:p>
          </p:txBody>
        </p:sp>
        <p:sp>
          <p:nvSpPr>
            <p:cNvPr id="83" name="순서도: 판단 82">
              <a:extLst>
                <a:ext uri="{FF2B5EF4-FFF2-40B4-BE49-F238E27FC236}">
                  <a16:creationId xmlns:a16="http://schemas.microsoft.com/office/drawing/2014/main" id="{BBC5259B-87CC-4300-8B32-A71C5F97F46A}"/>
                </a:ext>
              </a:extLst>
            </p:cNvPr>
            <p:cNvSpPr/>
            <p:nvPr/>
          </p:nvSpPr>
          <p:spPr>
            <a:xfrm>
              <a:off x="4651905" y="2612866"/>
              <a:ext cx="340167" cy="295848"/>
            </a:xfrm>
            <a:prstGeom prst="flowChartDecision">
              <a:avLst/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1A219D5D-A1E0-48DB-AA2B-9B3EFDF9BAC2}"/>
              </a:ext>
            </a:extLst>
          </p:cNvPr>
          <p:cNvCxnSpPr/>
          <p:nvPr/>
        </p:nvCxnSpPr>
        <p:spPr>
          <a:xfrm>
            <a:off x="2026223" y="5374643"/>
            <a:ext cx="255" cy="536195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1A219D5D-A1E0-48DB-AA2B-9B3EFDF9BAC2}"/>
              </a:ext>
            </a:extLst>
          </p:cNvPr>
          <p:cNvCxnSpPr/>
          <p:nvPr/>
        </p:nvCxnSpPr>
        <p:spPr>
          <a:xfrm>
            <a:off x="2006345" y="3019804"/>
            <a:ext cx="255" cy="536195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A197D1FE-4CB4-4135-87B1-7BB4EFD3074A}"/>
              </a:ext>
            </a:extLst>
          </p:cNvPr>
          <p:cNvGrpSpPr/>
          <p:nvPr/>
        </p:nvGrpSpPr>
        <p:grpSpPr>
          <a:xfrm>
            <a:off x="1844147" y="3528756"/>
            <a:ext cx="2609043" cy="2711294"/>
            <a:chOff x="4643438" y="1038066"/>
            <a:chExt cx="2609043" cy="2711294"/>
          </a:xfrm>
        </p:grpSpPr>
        <p:sp>
          <p:nvSpPr>
            <p:cNvPr id="86" name="순서도: 판단 85">
              <a:extLst>
                <a:ext uri="{FF2B5EF4-FFF2-40B4-BE49-F238E27FC236}">
                  <a16:creationId xmlns:a16="http://schemas.microsoft.com/office/drawing/2014/main" id="{BBC5259B-87CC-4300-8B32-A71C5F97F46A}"/>
                </a:ext>
              </a:extLst>
            </p:cNvPr>
            <p:cNvSpPr/>
            <p:nvPr/>
          </p:nvSpPr>
          <p:spPr>
            <a:xfrm>
              <a:off x="4643438" y="1038066"/>
              <a:ext cx="340167" cy="295848"/>
            </a:xfrm>
            <a:prstGeom prst="flowChartDecision">
              <a:avLst/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11F8AB44-5B40-44FA-AA9F-6E3527F84DA4}"/>
                </a:ext>
              </a:extLst>
            </p:cNvPr>
            <p:cNvSpPr txBox="1"/>
            <p:nvPr/>
          </p:nvSpPr>
          <p:spPr>
            <a:xfrm>
              <a:off x="5286507" y="2574960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dist"/>
              <a:r>
                <a:rPr lang="ko-KR" altLang="en-US" b="1" dirty="0"/>
                <a:t>위험분석</a:t>
              </a:r>
            </a:p>
          </p:txBody>
        </p:sp>
        <p:sp>
          <p:nvSpPr>
            <p:cNvPr id="90" name="순서도: 판단 89">
              <a:extLst>
                <a:ext uri="{FF2B5EF4-FFF2-40B4-BE49-F238E27FC236}">
                  <a16:creationId xmlns:a16="http://schemas.microsoft.com/office/drawing/2014/main" id="{BBC5259B-87CC-4300-8B32-A71C5F97F46A}"/>
                </a:ext>
              </a:extLst>
            </p:cNvPr>
            <p:cNvSpPr/>
            <p:nvPr/>
          </p:nvSpPr>
          <p:spPr>
            <a:xfrm>
              <a:off x="4647142" y="1827053"/>
              <a:ext cx="340167" cy="295848"/>
            </a:xfrm>
            <a:prstGeom prst="flowChartDecision">
              <a:avLst/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7797D9C-D57C-4EA2-AED2-CD511138E32D}"/>
                </a:ext>
              </a:extLst>
            </p:cNvPr>
            <p:cNvSpPr txBox="1"/>
            <p:nvPr/>
          </p:nvSpPr>
          <p:spPr>
            <a:xfrm>
              <a:off x="5288482" y="1761860"/>
              <a:ext cx="19639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dist"/>
              <a:r>
                <a:rPr lang="ko-KR" altLang="en-US" b="1" dirty="0"/>
                <a:t>일정 빛 비용산정</a:t>
              </a:r>
            </a:p>
          </p:txBody>
        </p:sp>
        <p:sp>
          <p:nvSpPr>
            <p:cNvPr id="92" name="순서도: 판단 91">
              <a:extLst>
                <a:ext uri="{FF2B5EF4-FFF2-40B4-BE49-F238E27FC236}">
                  <a16:creationId xmlns:a16="http://schemas.microsoft.com/office/drawing/2014/main" id="{BBC5259B-87CC-4300-8B32-A71C5F97F46A}"/>
                </a:ext>
              </a:extLst>
            </p:cNvPr>
            <p:cNvSpPr/>
            <p:nvPr/>
          </p:nvSpPr>
          <p:spPr>
            <a:xfrm>
              <a:off x="4651905" y="2612866"/>
              <a:ext cx="340167" cy="295848"/>
            </a:xfrm>
            <a:prstGeom prst="flowChartDecision">
              <a:avLst/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순서도: 판단 33">
              <a:extLst>
                <a:ext uri="{FF2B5EF4-FFF2-40B4-BE49-F238E27FC236}">
                  <a16:creationId xmlns:a16="http://schemas.microsoft.com/office/drawing/2014/main" id="{BBC5259B-87CC-4300-8B32-A71C5F97F46A}"/>
                </a:ext>
              </a:extLst>
            </p:cNvPr>
            <p:cNvSpPr/>
            <p:nvPr/>
          </p:nvSpPr>
          <p:spPr>
            <a:xfrm>
              <a:off x="4671783" y="3417936"/>
              <a:ext cx="340167" cy="295848"/>
            </a:xfrm>
            <a:prstGeom prst="flowChartDecision">
              <a:avLst/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1F8AB44-5B40-44FA-AA9F-6E3527F84DA4}"/>
                </a:ext>
              </a:extLst>
            </p:cNvPr>
            <p:cNvSpPr txBox="1"/>
            <p:nvPr/>
          </p:nvSpPr>
          <p:spPr>
            <a:xfrm>
              <a:off x="5273214" y="3380028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dist"/>
              <a:r>
                <a:rPr lang="ko-KR" altLang="en-US" b="1" dirty="0"/>
                <a:t>프로젝트 결과</a:t>
              </a:r>
            </a:p>
          </p:txBody>
        </p:sp>
      </p:grp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1A219D5D-A1E0-48DB-AA2B-9B3EFDF9BAC2}"/>
              </a:ext>
            </a:extLst>
          </p:cNvPr>
          <p:cNvCxnSpPr/>
          <p:nvPr/>
        </p:nvCxnSpPr>
        <p:spPr>
          <a:xfrm>
            <a:off x="2015870" y="3800326"/>
            <a:ext cx="255" cy="536195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1A219D5D-A1E0-48DB-AA2B-9B3EFDF9BAC2}"/>
              </a:ext>
            </a:extLst>
          </p:cNvPr>
          <p:cNvCxnSpPr/>
          <p:nvPr/>
        </p:nvCxnSpPr>
        <p:spPr>
          <a:xfrm>
            <a:off x="2015870" y="4596192"/>
            <a:ext cx="255" cy="536195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A219D5D-A1E0-48DB-AA2B-9B3EFDF9BAC2}"/>
              </a:ext>
            </a:extLst>
          </p:cNvPr>
          <p:cNvCxnSpPr/>
          <p:nvPr/>
        </p:nvCxnSpPr>
        <p:spPr>
          <a:xfrm>
            <a:off x="2015870" y="2220740"/>
            <a:ext cx="255" cy="536195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925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470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로그인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41685" y="580536"/>
            <a:ext cx="1996524" cy="353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테스트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3" name="그림 2" descr="실내, 음식이(가) 표시된 사진&#10;&#10;자동 생성된 설명">
            <a:extLst>
              <a:ext uri="{FF2B5EF4-FFF2-40B4-BE49-F238E27FC236}">
                <a16:creationId xmlns:a16="http://schemas.microsoft.com/office/drawing/2014/main" id="{5E2CA02D-4CBF-4EBE-AF36-0F870F4858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82064"/>
            <a:ext cx="5718810" cy="5064456"/>
          </a:xfrm>
          <a:prstGeom prst="rect">
            <a:avLst/>
          </a:prstGeom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D2C44328-9C9D-48CC-8235-69760B74B3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0" y="1382063"/>
            <a:ext cx="5292090" cy="506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8309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470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재료 등록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41685" y="580536"/>
            <a:ext cx="1996524" cy="353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테스트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DB619D83-B43E-4870-B68B-BA7B0DA3C3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28" y="1277765"/>
            <a:ext cx="5156382" cy="5195464"/>
          </a:xfrm>
          <a:prstGeom prst="rect">
            <a:avLst/>
          </a:prstGeom>
        </p:spPr>
      </p:pic>
      <p:pic>
        <p:nvPicPr>
          <p:cNvPr id="16" name="그림 15" descr="스크린샷이(가) 표시된 사진&#10;&#10;자동 생성된 설명">
            <a:extLst>
              <a:ext uri="{FF2B5EF4-FFF2-40B4-BE49-F238E27FC236}">
                <a16:creationId xmlns:a16="http://schemas.microsoft.com/office/drawing/2014/main" id="{BD132CC8-147E-467E-A6F1-019C99A3C1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77765"/>
            <a:ext cx="5505276" cy="519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6033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470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레시피 메뉴화면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41685" y="580536"/>
            <a:ext cx="1996524" cy="353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테스트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E9FAC73-E503-412D-8A42-A59008EFCE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80" y="1422130"/>
            <a:ext cx="11361240" cy="504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7017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470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레시피 작성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41685" y="580536"/>
            <a:ext cx="1996524" cy="353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테스트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E45F2444-335F-46B3-B87C-7F94129D5E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" y="1249407"/>
            <a:ext cx="5282565" cy="5189220"/>
          </a:xfrm>
          <a:prstGeom prst="rect">
            <a:avLst/>
          </a:prstGeom>
        </p:spPr>
      </p:pic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C77CD17F-225D-4E92-A879-03622FC227D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49407"/>
            <a:ext cx="5608320" cy="518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7203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470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레시피 보기 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41685" y="580536"/>
            <a:ext cx="1996524" cy="353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테스트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384B9813-FB16-4455-BB6E-99949B063BB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15" y="1260306"/>
            <a:ext cx="11647170" cy="514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5753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470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관련 재료 입력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41685" y="580536"/>
            <a:ext cx="1996524" cy="353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테스트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A463E05D-37AC-4AFC-A6D2-C299960ACE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30" y="1520190"/>
            <a:ext cx="10949940" cy="478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509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470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친구 찾기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41685" y="580536"/>
            <a:ext cx="1996524" cy="353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테스트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D5FFD7AA-AB63-469C-A27A-34285A0754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10" y="1353106"/>
            <a:ext cx="10812780" cy="495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1666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470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실시간 </a:t>
            </a:r>
            <a:r>
              <a:rPr lang="ko-KR" altLang="en-US" sz="29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채팅방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41685" y="580536"/>
            <a:ext cx="1996524" cy="353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테스트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E0C86602-4C83-4E22-8244-1B709EA10F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45" y="1303019"/>
            <a:ext cx="11167110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7513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4733925" cy="6858000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 bwMode="auto">
          <a:xfrm>
            <a:off x="6063003" y="2687394"/>
            <a:ext cx="5232759" cy="927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ko-KR" altLang="en-US" sz="4800" spc="300" dirty="0">
                <a:solidFill>
                  <a:srgbClr val="FFCB0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감사합니다</a:t>
            </a:r>
            <a:r>
              <a:rPr lang="en-US" altLang="ko-KR" sz="4800" spc="300" dirty="0">
                <a:solidFill>
                  <a:srgbClr val="FFCB0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.</a:t>
            </a:r>
            <a:endParaRPr lang="ru-RU" altLang="ko-KR" sz="4800" spc="300" dirty="0">
              <a:solidFill>
                <a:srgbClr val="FFCB05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603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7"/>
          <p:cNvSpPr txBox="1">
            <a:spLocks noChangeArrowheads="1"/>
          </p:cNvSpPr>
          <p:nvPr/>
        </p:nvSpPr>
        <p:spPr bwMode="auto">
          <a:xfrm>
            <a:off x="1781306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프로젝트 추진배경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grpSp>
        <p:nvGrpSpPr>
          <p:cNvPr id="66" name="그룹 65"/>
          <p:cNvGrpSpPr/>
          <p:nvPr/>
        </p:nvGrpSpPr>
        <p:grpSpPr>
          <a:xfrm>
            <a:off x="2425266" y="1697485"/>
            <a:ext cx="7274739" cy="5094974"/>
            <a:chOff x="2425266" y="1697485"/>
            <a:chExt cx="7274739" cy="5094974"/>
          </a:xfrm>
        </p:grpSpPr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7878676" y="3705450"/>
              <a:ext cx="1103357" cy="1962880"/>
            </a:xfrm>
            <a:custGeom>
              <a:avLst/>
              <a:gdLst>
                <a:gd name="T0" fmla="*/ 101 w 535"/>
                <a:gd name="T1" fmla="*/ 271 h 951"/>
                <a:gd name="T2" fmla="*/ 101 w 535"/>
                <a:gd name="T3" fmla="*/ 268 h 951"/>
                <a:gd name="T4" fmla="*/ 268 w 535"/>
                <a:gd name="T5" fmla="*/ 102 h 951"/>
                <a:gd name="T6" fmla="*/ 434 w 535"/>
                <a:gd name="T7" fmla="*/ 268 h 951"/>
                <a:gd name="T8" fmla="*/ 434 w 535"/>
                <a:gd name="T9" fmla="*/ 951 h 951"/>
                <a:gd name="T10" fmla="*/ 535 w 535"/>
                <a:gd name="T11" fmla="*/ 951 h 951"/>
                <a:gd name="T12" fmla="*/ 535 w 535"/>
                <a:gd name="T13" fmla="*/ 268 h 951"/>
                <a:gd name="T14" fmla="*/ 268 w 535"/>
                <a:gd name="T15" fmla="*/ 0 h 951"/>
                <a:gd name="T16" fmla="*/ 0 w 535"/>
                <a:gd name="T17" fmla="*/ 268 h 951"/>
                <a:gd name="T18" fmla="*/ 0 w 535"/>
                <a:gd name="T19" fmla="*/ 271 h 951"/>
                <a:gd name="T20" fmla="*/ 101 w 535"/>
                <a:gd name="T21" fmla="*/ 271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5" h="951">
                  <a:moveTo>
                    <a:pt x="101" y="271"/>
                  </a:moveTo>
                  <a:cubicBezTo>
                    <a:pt x="101" y="270"/>
                    <a:pt x="101" y="269"/>
                    <a:pt x="101" y="268"/>
                  </a:cubicBezTo>
                  <a:cubicBezTo>
                    <a:pt x="101" y="176"/>
                    <a:pt x="176" y="102"/>
                    <a:pt x="268" y="102"/>
                  </a:cubicBezTo>
                  <a:cubicBezTo>
                    <a:pt x="360" y="102"/>
                    <a:pt x="434" y="176"/>
                    <a:pt x="434" y="268"/>
                  </a:cubicBezTo>
                  <a:cubicBezTo>
                    <a:pt x="434" y="269"/>
                    <a:pt x="434" y="950"/>
                    <a:pt x="434" y="951"/>
                  </a:cubicBezTo>
                  <a:cubicBezTo>
                    <a:pt x="535" y="951"/>
                    <a:pt x="535" y="951"/>
                    <a:pt x="535" y="951"/>
                  </a:cubicBezTo>
                  <a:cubicBezTo>
                    <a:pt x="535" y="950"/>
                    <a:pt x="535" y="269"/>
                    <a:pt x="535" y="268"/>
                  </a:cubicBezTo>
                  <a:cubicBezTo>
                    <a:pt x="535" y="120"/>
                    <a:pt x="415" y="0"/>
                    <a:pt x="268" y="0"/>
                  </a:cubicBezTo>
                  <a:cubicBezTo>
                    <a:pt x="120" y="0"/>
                    <a:pt x="0" y="120"/>
                    <a:pt x="0" y="268"/>
                  </a:cubicBezTo>
                  <a:cubicBezTo>
                    <a:pt x="0" y="269"/>
                    <a:pt x="0" y="270"/>
                    <a:pt x="0" y="271"/>
                  </a:cubicBezTo>
                  <a:cubicBezTo>
                    <a:pt x="101" y="271"/>
                    <a:pt x="101" y="271"/>
                    <a:pt x="101" y="271"/>
                  </a:cubicBezTo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bg-BG" sz="3598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grpSp>
          <p:nvGrpSpPr>
            <p:cNvPr id="10" name="Group 121"/>
            <p:cNvGrpSpPr/>
            <p:nvPr/>
          </p:nvGrpSpPr>
          <p:grpSpPr>
            <a:xfrm flipH="1" flipV="1">
              <a:off x="4280138" y="3712466"/>
              <a:ext cx="3804471" cy="1136348"/>
              <a:chOff x="4195316" y="3197237"/>
              <a:chExt cx="3805462" cy="1136644"/>
            </a:xfrm>
            <a:solidFill>
              <a:srgbClr val="FFCB05"/>
            </a:solidFill>
          </p:grpSpPr>
          <p:sp>
            <p:nvSpPr>
              <p:cNvPr id="12" name="Freeform 5"/>
              <p:cNvSpPr>
                <a:spLocks/>
              </p:cNvSpPr>
              <p:nvPr/>
            </p:nvSpPr>
            <p:spPr bwMode="auto">
              <a:xfrm>
                <a:off x="6897134" y="3774654"/>
                <a:ext cx="1103644" cy="559227"/>
              </a:xfrm>
              <a:custGeom>
                <a:avLst/>
                <a:gdLst>
                  <a:gd name="T0" fmla="*/ 101 w 535"/>
                  <a:gd name="T1" fmla="*/ 0 h 271"/>
                  <a:gd name="T2" fmla="*/ 101 w 535"/>
                  <a:gd name="T3" fmla="*/ 3 h 271"/>
                  <a:gd name="T4" fmla="*/ 268 w 535"/>
                  <a:gd name="T5" fmla="*/ 169 h 271"/>
                  <a:gd name="T6" fmla="*/ 434 w 535"/>
                  <a:gd name="T7" fmla="*/ 3 h 271"/>
                  <a:gd name="T8" fmla="*/ 434 w 535"/>
                  <a:gd name="T9" fmla="*/ 0 h 271"/>
                  <a:gd name="T10" fmla="*/ 535 w 535"/>
                  <a:gd name="T11" fmla="*/ 0 h 271"/>
                  <a:gd name="T12" fmla="*/ 535 w 535"/>
                  <a:gd name="T13" fmla="*/ 3 h 271"/>
                  <a:gd name="T14" fmla="*/ 268 w 535"/>
                  <a:gd name="T15" fmla="*/ 271 h 271"/>
                  <a:gd name="T16" fmla="*/ 0 w 535"/>
                  <a:gd name="T17" fmla="*/ 3 h 271"/>
                  <a:gd name="T18" fmla="*/ 0 w 535"/>
                  <a:gd name="T19" fmla="*/ 0 h 271"/>
                  <a:gd name="T20" fmla="*/ 101 w 535"/>
                  <a:gd name="T21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5" h="271">
                    <a:moveTo>
                      <a:pt x="101" y="0"/>
                    </a:moveTo>
                    <a:cubicBezTo>
                      <a:pt x="101" y="1"/>
                      <a:pt x="101" y="2"/>
                      <a:pt x="101" y="3"/>
                    </a:cubicBezTo>
                    <a:cubicBezTo>
                      <a:pt x="101" y="95"/>
                      <a:pt x="176" y="169"/>
                      <a:pt x="268" y="169"/>
                    </a:cubicBezTo>
                    <a:cubicBezTo>
                      <a:pt x="359" y="169"/>
                      <a:pt x="434" y="95"/>
                      <a:pt x="434" y="3"/>
                    </a:cubicBezTo>
                    <a:cubicBezTo>
                      <a:pt x="434" y="2"/>
                      <a:pt x="434" y="1"/>
                      <a:pt x="434" y="0"/>
                    </a:cubicBezTo>
                    <a:cubicBezTo>
                      <a:pt x="535" y="0"/>
                      <a:pt x="535" y="0"/>
                      <a:pt x="535" y="0"/>
                    </a:cubicBezTo>
                    <a:cubicBezTo>
                      <a:pt x="535" y="1"/>
                      <a:pt x="535" y="2"/>
                      <a:pt x="535" y="3"/>
                    </a:cubicBezTo>
                    <a:cubicBezTo>
                      <a:pt x="535" y="151"/>
                      <a:pt x="415" y="271"/>
                      <a:pt x="268" y="271"/>
                    </a:cubicBezTo>
                    <a:cubicBezTo>
                      <a:pt x="120" y="271"/>
                      <a:pt x="0" y="151"/>
                      <a:pt x="0" y="3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101" y="0"/>
                      <a:pt x="101" y="0"/>
                      <a:pt x="101" y="0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bg-BG" sz="3598">
                  <a:solidFill>
                    <a:srgbClr val="FFCB05"/>
                  </a:solidFill>
                </a:endParaRPr>
              </a:p>
            </p:txBody>
          </p:sp>
          <p:sp>
            <p:nvSpPr>
              <p:cNvPr id="13" name="Freeform 5"/>
              <p:cNvSpPr>
                <a:spLocks/>
              </p:cNvSpPr>
              <p:nvPr/>
            </p:nvSpPr>
            <p:spPr bwMode="auto">
              <a:xfrm rot="10800000">
                <a:off x="5993799" y="3197237"/>
                <a:ext cx="1103644" cy="559227"/>
              </a:xfrm>
              <a:custGeom>
                <a:avLst/>
                <a:gdLst>
                  <a:gd name="T0" fmla="*/ 101 w 535"/>
                  <a:gd name="T1" fmla="*/ 0 h 271"/>
                  <a:gd name="T2" fmla="*/ 101 w 535"/>
                  <a:gd name="T3" fmla="*/ 3 h 271"/>
                  <a:gd name="T4" fmla="*/ 268 w 535"/>
                  <a:gd name="T5" fmla="*/ 169 h 271"/>
                  <a:gd name="T6" fmla="*/ 434 w 535"/>
                  <a:gd name="T7" fmla="*/ 3 h 271"/>
                  <a:gd name="T8" fmla="*/ 434 w 535"/>
                  <a:gd name="T9" fmla="*/ 0 h 271"/>
                  <a:gd name="T10" fmla="*/ 535 w 535"/>
                  <a:gd name="T11" fmla="*/ 0 h 271"/>
                  <a:gd name="T12" fmla="*/ 535 w 535"/>
                  <a:gd name="T13" fmla="*/ 3 h 271"/>
                  <a:gd name="T14" fmla="*/ 268 w 535"/>
                  <a:gd name="T15" fmla="*/ 271 h 271"/>
                  <a:gd name="T16" fmla="*/ 0 w 535"/>
                  <a:gd name="T17" fmla="*/ 3 h 271"/>
                  <a:gd name="T18" fmla="*/ 0 w 535"/>
                  <a:gd name="T19" fmla="*/ 0 h 271"/>
                  <a:gd name="T20" fmla="*/ 101 w 535"/>
                  <a:gd name="T21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5" h="271">
                    <a:moveTo>
                      <a:pt x="101" y="0"/>
                    </a:moveTo>
                    <a:cubicBezTo>
                      <a:pt x="101" y="1"/>
                      <a:pt x="101" y="2"/>
                      <a:pt x="101" y="3"/>
                    </a:cubicBezTo>
                    <a:cubicBezTo>
                      <a:pt x="101" y="95"/>
                      <a:pt x="176" y="169"/>
                      <a:pt x="268" y="169"/>
                    </a:cubicBezTo>
                    <a:cubicBezTo>
                      <a:pt x="359" y="169"/>
                      <a:pt x="434" y="95"/>
                      <a:pt x="434" y="3"/>
                    </a:cubicBezTo>
                    <a:cubicBezTo>
                      <a:pt x="434" y="2"/>
                      <a:pt x="434" y="1"/>
                      <a:pt x="434" y="0"/>
                    </a:cubicBezTo>
                    <a:cubicBezTo>
                      <a:pt x="535" y="0"/>
                      <a:pt x="535" y="0"/>
                      <a:pt x="535" y="0"/>
                    </a:cubicBezTo>
                    <a:cubicBezTo>
                      <a:pt x="535" y="1"/>
                      <a:pt x="535" y="2"/>
                      <a:pt x="535" y="3"/>
                    </a:cubicBezTo>
                    <a:cubicBezTo>
                      <a:pt x="535" y="151"/>
                      <a:pt x="415" y="271"/>
                      <a:pt x="268" y="271"/>
                    </a:cubicBezTo>
                    <a:cubicBezTo>
                      <a:pt x="120" y="271"/>
                      <a:pt x="0" y="151"/>
                      <a:pt x="0" y="3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101" y="0"/>
                      <a:pt x="101" y="0"/>
                      <a:pt x="101" y="0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bg-BG" sz="3598">
                  <a:solidFill>
                    <a:srgbClr val="FFCB05"/>
                  </a:solidFill>
                </a:endParaRPr>
              </a:p>
            </p:txBody>
          </p:sp>
          <p:sp>
            <p:nvSpPr>
              <p:cNvPr id="14" name="Freeform 5"/>
              <p:cNvSpPr>
                <a:spLocks/>
              </p:cNvSpPr>
              <p:nvPr/>
            </p:nvSpPr>
            <p:spPr bwMode="auto">
              <a:xfrm>
                <a:off x="5091634" y="3774654"/>
                <a:ext cx="1103644" cy="559227"/>
              </a:xfrm>
              <a:custGeom>
                <a:avLst/>
                <a:gdLst>
                  <a:gd name="T0" fmla="*/ 101 w 535"/>
                  <a:gd name="T1" fmla="*/ 0 h 271"/>
                  <a:gd name="T2" fmla="*/ 101 w 535"/>
                  <a:gd name="T3" fmla="*/ 3 h 271"/>
                  <a:gd name="T4" fmla="*/ 268 w 535"/>
                  <a:gd name="T5" fmla="*/ 169 h 271"/>
                  <a:gd name="T6" fmla="*/ 434 w 535"/>
                  <a:gd name="T7" fmla="*/ 3 h 271"/>
                  <a:gd name="T8" fmla="*/ 434 w 535"/>
                  <a:gd name="T9" fmla="*/ 0 h 271"/>
                  <a:gd name="T10" fmla="*/ 535 w 535"/>
                  <a:gd name="T11" fmla="*/ 0 h 271"/>
                  <a:gd name="T12" fmla="*/ 535 w 535"/>
                  <a:gd name="T13" fmla="*/ 3 h 271"/>
                  <a:gd name="T14" fmla="*/ 268 w 535"/>
                  <a:gd name="T15" fmla="*/ 271 h 271"/>
                  <a:gd name="T16" fmla="*/ 0 w 535"/>
                  <a:gd name="T17" fmla="*/ 3 h 271"/>
                  <a:gd name="T18" fmla="*/ 0 w 535"/>
                  <a:gd name="T19" fmla="*/ 0 h 271"/>
                  <a:gd name="T20" fmla="*/ 101 w 535"/>
                  <a:gd name="T21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5" h="271">
                    <a:moveTo>
                      <a:pt x="101" y="0"/>
                    </a:moveTo>
                    <a:cubicBezTo>
                      <a:pt x="101" y="1"/>
                      <a:pt x="101" y="2"/>
                      <a:pt x="101" y="3"/>
                    </a:cubicBezTo>
                    <a:cubicBezTo>
                      <a:pt x="101" y="95"/>
                      <a:pt x="176" y="169"/>
                      <a:pt x="268" y="169"/>
                    </a:cubicBezTo>
                    <a:cubicBezTo>
                      <a:pt x="359" y="169"/>
                      <a:pt x="434" y="95"/>
                      <a:pt x="434" y="3"/>
                    </a:cubicBezTo>
                    <a:cubicBezTo>
                      <a:pt x="434" y="2"/>
                      <a:pt x="434" y="1"/>
                      <a:pt x="434" y="0"/>
                    </a:cubicBezTo>
                    <a:cubicBezTo>
                      <a:pt x="535" y="0"/>
                      <a:pt x="535" y="0"/>
                      <a:pt x="535" y="0"/>
                    </a:cubicBezTo>
                    <a:cubicBezTo>
                      <a:pt x="535" y="1"/>
                      <a:pt x="535" y="2"/>
                      <a:pt x="535" y="3"/>
                    </a:cubicBezTo>
                    <a:cubicBezTo>
                      <a:pt x="535" y="151"/>
                      <a:pt x="415" y="271"/>
                      <a:pt x="268" y="271"/>
                    </a:cubicBezTo>
                    <a:cubicBezTo>
                      <a:pt x="120" y="271"/>
                      <a:pt x="0" y="151"/>
                      <a:pt x="0" y="3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101" y="0"/>
                      <a:pt x="101" y="0"/>
                      <a:pt x="101" y="0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bg-BG" sz="3598">
                  <a:solidFill>
                    <a:srgbClr val="FFCB05"/>
                  </a:solidFill>
                </a:endParaRPr>
              </a:p>
            </p:txBody>
          </p:sp>
          <p:sp>
            <p:nvSpPr>
              <p:cNvPr id="15" name="Freeform 5"/>
              <p:cNvSpPr>
                <a:spLocks/>
              </p:cNvSpPr>
              <p:nvPr/>
            </p:nvSpPr>
            <p:spPr bwMode="auto">
              <a:xfrm rot="10800000">
                <a:off x="4195316" y="3197237"/>
                <a:ext cx="1103644" cy="559227"/>
              </a:xfrm>
              <a:custGeom>
                <a:avLst/>
                <a:gdLst>
                  <a:gd name="T0" fmla="*/ 101 w 535"/>
                  <a:gd name="T1" fmla="*/ 0 h 271"/>
                  <a:gd name="T2" fmla="*/ 101 w 535"/>
                  <a:gd name="T3" fmla="*/ 3 h 271"/>
                  <a:gd name="T4" fmla="*/ 268 w 535"/>
                  <a:gd name="T5" fmla="*/ 169 h 271"/>
                  <a:gd name="T6" fmla="*/ 434 w 535"/>
                  <a:gd name="T7" fmla="*/ 3 h 271"/>
                  <a:gd name="T8" fmla="*/ 434 w 535"/>
                  <a:gd name="T9" fmla="*/ 0 h 271"/>
                  <a:gd name="T10" fmla="*/ 535 w 535"/>
                  <a:gd name="T11" fmla="*/ 0 h 271"/>
                  <a:gd name="T12" fmla="*/ 535 w 535"/>
                  <a:gd name="T13" fmla="*/ 3 h 271"/>
                  <a:gd name="T14" fmla="*/ 268 w 535"/>
                  <a:gd name="T15" fmla="*/ 271 h 271"/>
                  <a:gd name="T16" fmla="*/ 0 w 535"/>
                  <a:gd name="T17" fmla="*/ 3 h 271"/>
                  <a:gd name="T18" fmla="*/ 0 w 535"/>
                  <a:gd name="T19" fmla="*/ 0 h 271"/>
                  <a:gd name="T20" fmla="*/ 101 w 535"/>
                  <a:gd name="T21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5" h="271">
                    <a:moveTo>
                      <a:pt x="101" y="0"/>
                    </a:moveTo>
                    <a:cubicBezTo>
                      <a:pt x="101" y="1"/>
                      <a:pt x="101" y="2"/>
                      <a:pt x="101" y="3"/>
                    </a:cubicBezTo>
                    <a:cubicBezTo>
                      <a:pt x="101" y="95"/>
                      <a:pt x="176" y="169"/>
                      <a:pt x="268" y="169"/>
                    </a:cubicBezTo>
                    <a:cubicBezTo>
                      <a:pt x="359" y="169"/>
                      <a:pt x="434" y="95"/>
                      <a:pt x="434" y="3"/>
                    </a:cubicBezTo>
                    <a:cubicBezTo>
                      <a:pt x="434" y="2"/>
                      <a:pt x="434" y="1"/>
                      <a:pt x="434" y="0"/>
                    </a:cubicBezTo>
                    <a:cubicBezTo>
                      <a:pt x="535" y="0"/>
                      <a:pt x="535" y="0"/>
                      <a:pt x="535" y="0"/>
                    </a:cubicBezTo>
                    <a:cubicBezTo>
                      <a:pt x="535" y="1"/>
                      <a:pt x="535" y="2"/>
                      <a:pt x="535" y="3"/>
                    </a:cubicBezTo>
                    <a:cubicBezTo>
                      <a:pt x="535" y="151"/>
                      <a:pt x="415" y="271"/>
                      <a:pt x="268" y="271"/>
                    </a:cubicBezTo>
                    <a:cubicBezTo>
                      <a:pt x="120" y="271"/>
                      <a:pt x="0" y="151"/>
                      <a:pt x="0" y="3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101" y="0"/>
                      <a:pt x="101" y="0"/>
                      <a:pt x="101" y="0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16" tIns="45708" rIns="91416" bIns="45708" numCol="1" anchor="t" anchorCtr="0" compatLnSpc="1">
                <a:prstTxWarp prst="textNoShape">
                  <a:avLst/>
                </a:prstTxWarp>
              </a:bodyPr>
              <a:lstStyle/>
              <a:p>
                <a:endParaRPr lang="bg-BG" sz="3598">
                  <a:solidFill>
                    <a:srgbClr val="FFCB05"/>
                  </a:solidFill>
                </a:endParaRPr>
              </a:p>
            </p:txBody>
          </p:sp>
        </p:grpSp>
        <p:sp>
          <p:nvSpPr>
            <p:cNvPr id="16" name="Freeform 7"/>
            <p:cNvSpPr>
              <a:spLocks/>
            </p:cNvSpPr>
            <p:nvPr/>
          </p:nvSpPr>
          <p:spPr bwMode="auto">
            <a:xfrm rot="10800000">
              <a:off x="3388147" y="2885935"/>
              <a:ext cx="1103357" cy="1962880"/>
            </a:xfrm>
            <a:custGeom>
              <a:avLst/>
              <a:gdLst>
                <a:gd name="T0" fmla="*/ 101 w 535"/>
                <a:gd name="T1" fmla="*/ 271 h 951"/>
                <a:gd name="T2" fmla="*/ 101 w 535"/>
                <a:gd name="T3" fmla="*/ 268 h 951"/>
                <a:gd name="T4" fmla="*/ 268 w 535"/>
                <a:gd name="T5" fmla="*/ 102 h 951"/>
                <a:gd name="T6" fmla="*/ 434 w 535"/>
                <a:gd name="T7" fmla="*/ 268 h 951"/>
                <a:gd name="T8" fmla="*/ 434 w 535"/>
                <a:gd name="T9" fmla="*/ 951 h 951"/>
                <a:gd name="T10" fmla="*/ 535 w 535"/>
                <a:gd name="T11" fmla="*/ 951 h 951"/>
                <a:gd name="T12" fmla="*/ 535 w 535"/>
                <a:gd name="T13" fmla="*/ 268 h 951"/>
                <a:gd name="T14" fmla="*/ 268 w 535"/>
                <a:gd name="T15" fmla="*/ 0 h 951"/>
                <a:gd name="T16" fmla="*/ 0 w 535"/>
                <a:gd name="T17" fmla="*/ 268 h 951"/>
                <a:gd name="T18" fmla="*/ 0 w 535"/>
                <a:gd name="T19" fmla="*/ 271 h 951"/>
                <a:gd name="T20" fmla="*/ 101 w 535"/>
                <a:gd name="T21" fmla="*/ 271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5" h="951">
                  <a:moveTo>
                    <a:pt x="101" y="271"/>
                  </a:moveTo>
                  <a:cubicBezTo>
                    <a:pt x="101" y="270"/>
                    <a:pt x="101" y="269"/>
                    <a:pt x="101" y="268"/>
                  </a:cubicBezTo>
                  <a:cubicBezTo>
                    <a:pt x="101" y="176"/>
                    <a:pt x="176" y="102"/>
                    <a:pt x="268" y="102"/>
                  </a:cubicBezTo>
                  <a:cubicBezTo>
                    <a:pt x="360" y="102"/>
                    <a:pt x="434" y="176"/>
                    <a:pt x="434" y="268"/>
                  </a:cubicBezTo>
                  <a:cubicBezTo>
                    <a:pt x="434" y="269"/>
                    <a:pt x="434" y="950"/>
                    <a:pt x="434" y="951"/>
                  </a:cubicBezTo>
                  <a:cubicBezTo>
                    <a:pt x="535" y="951"/>
                    <a:pt x="535" y="951"/>
                    <a:pt x="535" y="951"/>
                  </a:cubicBezTo>
                  <a:cubicBezTo>
                    <a:pt x="535" y="950"/>
                    <a:pt x="535" y="269"/>
                    <a:pt x="535" y="268"/>
                  </a:cubicBezTo>
                  <a:cubicBezTo>
                    <a:pt x="535" y="120"/>
                    <a:pt x="415" y="0"/>
                    <a:pt x="268" y="0"/>
                  </a:cubicBezTo>
                  <a:cubicBezTo>
                    <a:pt x="120" y="0"/>
                    <a:pt x="0" y="120"/>
                    <a:pt x="0" y="268"/>
                  </a:cubicBezTo>
                  <a:cubicBezTo>
                    <a:pt x="0" y="269"/>
                    <a:pt x="0" y="270"/>
                    <a:pt x="0" y="271"/>
                  </a:cubicBezTo>
                  <a:cubicBezTo>
                    <a:pt x="101" y="271"/>
                    <a:pt x="101" y="271"/>
                    <a:pt x="101" y="271"/>
                  </a:cubicBezTo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endParaRPr lang="bg-BG" sz="3598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grpSp>
          <p:nvGrpSpPr>
            <p:cNvPr id="23" name="Group 136"/>
            <p:cNvGrpSpPr/>
            <p:nvPr/>
          </p:nvGrpSpPr>
          <p:grpSpPr>
            <a:xfrm rot="16200000" flipH="1">
              <a:off x="4482731" y="4895111"/>
              <a:ext cx="712203" cy="60527"/>
              <a:chOff x="4113369" y="3398728"/>
              <a:chExt cx="712388" cy="60543"/>
            </a:xfrm>
          </p:grpSpPr>
          <p:cxnSp>
            <p:nvCxnSpPr>
              <p:cNvPr id="24" name="Straight Connector 137"/>
              <p:cNvCxnSpPr/>
              <p:nvPr/>
            </p:nvCxnSpPr>
            <p:spPr>
              <a:xfrm>
                <a:off x="4147932" y="3429000"/>
                <a:ext cx="642783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Oval 138"/>
              <p:cNvSpPr/>
              <p:nvPr/>
            </p:nvSpPr>
            <p:spPr>
              <a:xfrm>
                <a:off x="4113369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  <p:sp>
            <p:nvSpPr>
              <p:cNvPr id="26" name="Oval 139"/>
              <p:cNvSpPr/>
              <p:nvPr/>
            </p:nvSpPr>
            <p:spPr>
              <a:xfrm>
                <a:off x="4765214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</p:grpSp>
        <p:grpSp>
          <p:nvGrpSpPr>
            <p:cNvPr id="29" name="Group 140"/>
            <p:cNvGrpSpPr/>
            <p:nvPr/>
          </p:nvGrpSpPr>
          <p:grpSpPr>
            <a:xfrm rot="16200000" flipH="1">
              <a:off x="6277823" y="4895111"/>
              <a:ext cx="712203" cy="60527"/>
              <a:chOff x="4113369" y="3398728"/>
              <a:chExt cx="712388" cy="60543"/>
            </a:xfrm>
          </p:grpSpPr>
          <p:cxnSp>
            <p:nvCxnSpPr>
              <p:cNvPr id="30" name="Straight Connector 141"/>
              <p:cNvCxnSpPr/>
              <p:nvPr/>
            </p:nvCxnSpPr>
            <p:spPr>
              <a:xfrm>
                <a:off x="4147932" y="3429000"/>
                <a:ext cx="642783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Oval 142"/>
              <p:cNvSpPr/>
              <p:nvPr/>
            </p:nvSpPr>
            <p:spPr>
              <a:xfrm>
                <a:off x="4113369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  <p:sp>
            <p:nvSpPr>
              <p:cNvPr id="32" name="Oval 143"/>
              <p:cNvSpPr/>
              <p:nvPr/>
            </p:nvSpPr>
            <p:spPr>
              <a:xfrm>
                <a:off x="4765214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</p:grpSp>
        <p:grpSp>
          <p:nvGrpSpPr>
            <p:cNvPr id="35" name="Group 132"/>
            <p:cNvGrpSpPr/>
            <p:nvPr/>
          </p:nvGrpSpPr>
          <p:grpSpPr>
            <a:xfrm rot="16200000" flipH="1">
              <a:off x="5377515" y="3675188"/>
              <a:ext cx="712203" cy="60527"/>
              <a:chOff x="4113369" y="3398728"/>
              <a:chExt cx="712388" cy="60543"/>
            </a:xfrm>
          </p:grpSpPr>
          <p:cxnSp>
            <p:nvCxnSpPr>
              <p:cNvPr id="36" name="Straight Connector 133"/>
              <p:cNvCxnSpPr/>
              <p:nvPr/>
            </p:nvCxnSpPr>
            <p:spPr>
              <a:xfrm>
                <a:off x="4147932" y="3429000"/>
                <a:ext cx="642783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val 134"/>
              <p:cNvSpPr/>
              <p:nvPr/>
            </p:nvSpPr>
            <p:spPr>
              <a:xfrm>
                <a:off x="4113369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  <p:sp>
            <p:nvSpPr>
              <p:cNvPr id="38" name="Oval 135"/>
              <p:cNvSpPr/>
              <p:nvPr/>
            </p:nvSpPr>
            <p:spPr>
              <a:xfrm>
                <a:off x="4765214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</p:grpSp>
        <p:grpSp>
          <p:nvGrpSpPr>
            <p:cNvPr id="40" name="Group 122"/>
            <p:cNvGrpSpPr/>
            <p:nvPr/>
          </p:nvGrpSpPr>
          <p:grpSpPr>
            <a:xfrm rot="16200000" flipH="1">
              <a:off x="6928355" y="3380557"/>
              <a:ext cx="1255307" cy="106683"/>
              <a:chOff x="4113369" y="3398728"/>
              <a:chExt cx="712388" cy="60543"/>
            </a:xfrm>
          </p:grpSpPr>
          <p:cxnSp>
            <p:nvCxnSpPr>
              <p:cNvPr id="41" name="Straight Connector 123"/>
              <p:cNvCxnSpPr/>
              <p:nvPr/>
            </p:nvCxnSpPr>
            <p:spPr>
              <a:xfrm>
                <a:off x="4147932" y="3429000"/>
                <a:ext cx="642783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Oval 124"/>
              <p:cNvSpPr/>
              <p:nvPr/>
            </p:nvSpPr>
            <p:spPr>
              <a:xfrm>
                <a:off x="4113369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  <p:sp>
            <p:nvSpPr>
              <p:cNvPr id="43" name="Oval 125"/>
              <p:cNvSpPr/>
              <p:nvPr/>
            </p:nvSpPr>
            <p:spPr>
              <a:xfrm>
                <a:off x="4765214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</p:grpSp>
        <p:sp>
          <p:nvSpPr>
            <p:cNvPr id="45" name="Shape 388"/>
            <p:cNvSpPr/>
            <p:nvPr/>
          </p:nvSpPr>
          <p:spPr>
            <a:xfrm>
              <a:off x="4771001" y="2806245"/>
              <a:ext cx="1854253" cy="71860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dirty="0"/>
                <a:t>요리에 대한 지식부족</a:t>
              </a:r>
              <a:endParaRPr sz="1400" dirty="0"/>
            </a:p>
          </p:txBody>
        </p:sp>
        <p:sp>
          <p:nvSpPr>
            <p:cNvPr id="46" name="Shape 388"/>
            <p:cNvSpPr/>
            <p:nvPr/>
          </p:nvSpPr>
          <p:spPr>
            <a:xfrm>
              <a:off x="6286595" y="1928834"/>
              <a:ext cx="2698846" cy="71860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dirty="0"/>
                <a:t>현 상황에 맞는 </a:t>
              </a:r>
              <a:endParaRPr lang="en-US" altLang="ko-KR" sz="1400" dirty="0"/>
            </a:p>
            <a:p>
              <a:pPr algn="ctr">
                <a:lnSpc>
                  <a:spcPct val="150000"/>
                </a:lnSpc>
              </a:pPr>
              <a:r>
                <a:rPr lang="ko-KR" altLang="en-US" sz="1400" dirty="0"/>
                <a:t>합리적인 소비의 어려움</a:t>
              </a:r>
              <a:endParaRPr lang="en-US" altLang="ko-KR" sz="1400" dirty="0"/>
            </a:p>
          </p:txBody>
        </p:sp>
        <p:sp>
          <p:nvSpPr>
            <p:cNvPr id="47" name="Shape 388"/>
            <p:cNvSpPr/>
            <p:nvPr/>
          </p:nvSpPr>
          <p:spPr>
            <a:xfrm>
              <a:off x="3776292" y="5355499"/>
              <a:ext cx="2185607" cy="71860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dirty="0"/>
                <a:t>식사 자체 해결</a:t>
              </a:r>
              <a:endParaRPr sz="1400" dirty="0"/>
            </a:p>
          </p:txBody>
        </p:sp>
        <p:sp>
          <p:nvSpPr>
            <p:cNvPr id="48" name="Shape 388"/>
            <p:cNvSpPr/>
            <p:nvPr/>
          </p:nvSpPr>
          <p:spPr>
            <a:xfrm>
              <a:off x="8054880" y="6073856"/>
              <a:ext cx="1645125" cy="71860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dirty="0"/>
                <a:t>프로젝트 추진</a:t>
              </a:r>
              <a:endParaRPr sz="1400" dirty="0"/>
            </a:p>
          </p:txBody>
        </p:sp>
        <p:sp>
          <p:nvSpPr>
            <p:cNvPr id="49" name="Freeform 378"/>
            <p:cNvSpPr>
              <a:spLocks noEditPoints="1"/>
            </p:cNvSpPr>
            <p:nvPr/>
          </p:nvSpPr>
          <p:spPr bwMode="auto">
            <a:xfrm flipH="1">
              <a:off x="3850800" y="4289733"/>
              <a:ext cx="178049" cy="164483"/>
            </a:xfrm>
            <a:custGeom>
              <a:avLst/>
              <a:gdLst>
                <a:gd name="T0" fmla="*/ 158 w 159"/>
                <a:gd name="T1" fmla="*/ 46 h 146"/>
                <a:gd name="T2" fmla="*/ 124 w 159"/>
                <a:gd name="T3" fmla="*/ 141 h 146"/>
                <a:gd name="T4" fmla="*/ 25 w 159"/>
                <a:gd name="T5" fmla="*/ 146 h 146"/>
                <a:gd name="T6" fmla="*/ 2 w 159"/>
                <a:gd name="T7" fmla="*/ 128 h 146"/>
                <a:gd name="T8" fmla="*/ 2 w 159"/>
                <a:gd name="T9" fmla="*/ 113 h 146"/>
                <a:gd name="T10" fmla="*/ 2 w 159"/>
                <a:gd name="T11" fmla="*/ 108 h 146"/>
                <a:gd name="T12" fmla="*/ 3 w 159"/>
                <a:gd name="T13" fmla="*/ 104 h 146"/>
                <a:gd name="T14" fmla="*/ 6 w 159"/>
                <a:gd name="T15" fmla="*/ 100 h 146"/>
                <a:gd name="T16" fmla="*/ 13 w 159"/>
                <a:gd name="T17" fmla="*/ 82 h 146"/>
                <a:gd name="T18" fmla="*/ 13 w 159"/>
                <a:gd name="T19" fmla="*/ 77 h 146"/>
                <a:gd name="T20" fmla="*/ 16 w 159"/>
                <a:gd name="T21" fmla="*/ 72 h 146"/>
                <a:gd name="T22" fmla="*/ 22 w 159"/>
                <a:gd name="T23" fmla="*/ 55 h 146"/>
                <a:gd name="T24" fmla="*/ 22 w 159"/>
                <a:gd name="T25" fmla="*/ 49 h 146"/>
                <a:gd name="T26" fmla="*/ 26 w 159"/>
                <a:gd name="T27" fmla="*/ 44 h 146"/>
                <a:gd name="T28" fmla="*/ 33 w 159"/>
                <a:gd name="T29" fmla="*/ 27 h 146"/>
                <a:gd name="T30" fmla="*/ 33 w 159"/>
                <a:gd name="T31" fmla="*/ 22 h 146"/>
                <a:gd name="T32" fmla="*/ 35 w 159"/>
                <a:gd name="T33" fmla="*/ 18 h 146"/>
                <a:gd name="T34" fmla="*/ 38 w 159"/>
                <a:gd name="T35" fmla="*/ 13 h 146"/>
                <a:gd name="T36" fmla="*/ 41 w 159"/>
                <a:gd name="T37" fmla="*/ 7 h 146"/>
                <a:gd name="T38" fmla="*/ 46 w 159"/>
                <a:gd name="T39" fmla="*/ 1 h 146"/>
                <a:gd name="T40" fmla="*/ 53 w 159"/>
                <a:gd name="T41" fmla="*/ 1 h 146"/>
                <a:gd name="T42" fmla="*/ 58 w 159"/>
                <a:gd name="T43" fmla="*/ 0 h 146"/>
                <a:gd name="T44" fmla="*/ 141 w 159"/>
                <a:gd name="T45" fmla="*/ 6 h 146"/>
                <a:gd name="T46" fmla="*/ 117 w 159"/>
                <a:gd name="T47" fmla="*/ 104 h 146"/>
                <a:gd name="T48" fmla="*/ 98 w 159"/>
                <a:gd name="T49" fmla="*/ 121 h 146"/>
                <a:gd name="T50" fmla="*/ 12 w 159"/>
                <a:gd name="T51" fmla="*/ 123 h 146"/>
                <a:gd name="T52" fmla="*/ 26 w 159"/>
                <a:gd name="T53" fmla="*/ 133 h 146"/>
                <a:gd name="T54" fmla="*/ 118 w 159"/>
                <a:gd name="T55" fmla="*/ 132 h 146"/>
                <a:gd name="T56" fmla="*/ 150 w 159"/>
                <a:gd name="T57" fmla="*/ 35 h 146"/>
                <a:gd name="T58" fmla="*/ 156 w 159"/>
                <a:gd name="T59" fmla="*/ 33 h 146"/>
                <a:gd name="T60" fmla="*/ 48 w 159"/>
                <a:gd name="T61" fmla="*/ 60 h 146"/>
                <a:gd name="T62" fmla="*/ 107 w 159"/>
                <a:gd name="T63" fmla="*/ 61 h 146"/>
                <a:gd name="T64" fmla="*/ 111 w 159"/>
                <a:gd name="T65" fmla="*/ 58 h 146"/>
                <a:gd name="T66" fmla="*/ 113 w 159"/>
                <a:gd name="T67" fmla="*/ 50 h 146"/>
                <a:gd name="T68" fmla="*/ 53 w 159"/>
                <a:gd name="T69" fmla="*/ 49 h 146"/>
                <a:gd name="T70" fmla="*/ 49 w 159"/>
                <a:gd name="T71" fmla="*/ 52 h 146"/>
                <a:gd name="T72" fmla="*/ 55 w 159"/>
                <a:gd name="T73" fmla="*/ 34 h 146"/>
                <a:gd name="T74" fmla="*/ 57 w 159"/>
                <a:gd name="T75" fmla="*/ 37 h 146"/>
                <a:gd name="T76" fmla="*/ 117 w 159"/>
                <a:gd name="T77" fmla="*/ 36 h 146"/>
                <a:gd name="T78" fmla="*/ 121 w 159"/>
                <a:gd name="T79" fmla="*/ 28 h 146"/>
                <a:gd name="T80" fmla="*/ 119 w 159"/>
                <a:gd name="T81" fmla="*/ 25 h 146"/>
                <a:gd name="T82" fmla="*/ 59 w 159"/>
                <a:gd name="T83" fmla="*/ 25 h 146"/>
                <a:gd name="T84" fmla="*/ 55 w 159"/>
                <a:gd name="T85" fmla="*/ 3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59" h="146">
                  <a:moveTo>
                    <a:pt x="156" y="33"/>
                  </a:moveTo>
                  <a:cubicBezTo>
                    <a:pt x="158" y="37"/>
                    <a:pt x="159" y="41"/>
                    <a:pt x="158" y="46"/>
                  </a:cubicBezTo>
                  <a:cubicBezTo>
                    <a:pt x="132" y="131"/>
                    <a:pt x="132" y="131"/>
                    <a:pt x="132" y="131"/>
                  </a:cubicBezTo>
                  <a:cubicBezTo>
                    <a:pt x="130" y="135"/>
                    <a:pt x="128" y="139"/>
                    <a:pt x="124" y="141"/>
                  </a:cubicBezTo>
                  <a:cubicBezTo>
                    <a:pt x="121" y="144"/>
                    <a:pt x="117" y="146"/>
                    <a:pt x="113" y="146"/>
                  </a:cubicBezTo>
                  <a:cubicBezTo>
                    <a:pt x="25" y="146"/>
                    <a:pt x="25" y="146"/>
                    <a:pt x="25" y="146"/>
                  </a:cubicBezTo>
                  <a:cubicBezTo>
                    <a:pt x="21" y="146"/>
                    <a:pt x="16" y="144"/>
                    <a:pt x="11" y="140"/>
                  </a:cubicBezTo>
                  <a:cubicBezTo>
                    <a:pt x="7" y="137"/>
                    <a:pt x="4" y="133"/>
                    <a:pt x="2" y="128"/>
                  </a:cubicBezTo>
                  <a:cubicBezTo>
                    <a:pt x="1" y="124"/>
                    <a:pt x="0" y="120"/>
                    <a:pt x="2" y="116"/>
                  </a:cubicBezTo>
                  <a:cubicBezTo>
                    <a:pt x="2" y="116"/>
                    <a:pt x="2" y="115"/>
                    <a:pt x="2" y="113"/>
                  </a:cubicBezTo>
                  <a:cubicBezTo>
                    <a:pt x="2" y="112"/>
                    <a:pt x="2" y="111"/>
                    <a:pt x="3" y="110"/>
                  </a:cubicBezTo>
                  <a:cubicBezTo>
                    <a:pt x="3" y="109"/>
                    <a:pt x="2" y="109"/>
                    <a:pt x="2" y="108"/>
                  </a:cubicBezTo>
                  <a:cubicBezTo>
                    <a:pt x="2" y="107"/>
                    <a:pt x="2" y="106"/>
                    <a:pt x="2" y="106"/>
                  </a:cubicBezTo>
                  <a:cubicBezTo>
                    <a:pt x="2" y="105"/>
                    <a:pt x="2" y="105"/>
                    <a:pt x="3" y="104"/>
                  </a:cubicBezTo>
                  <a:cubicBezTo>
                    <a:pt x="3" y="103"/>
                    <a:pt x="4" y="103"/>
                    <a:pt x="4" y="102"/>
                  </a:cubicBezTo>
                  <a:cubicBezTo>
                    <a:pt x="5" y="101"/>
                    <a:pt x="5" y="100"/>
                    <a:pt x="6" y="100"/>
                  </a:cubicBezTo>
                  <a:cubicBezTo>
                    <a:pt x="7" y="97"/>
                    <a:pt x="9" y="94"/>
                    <a:pt x="10" y="91"/>
                  </a:cubicBezTo>
                  <a:cubicBezTo>
                    <a:pt x="11" y="88"/>
                    <a:pt x="12" y="85"/>
                    <a:pt x="13" y="82"/>
                  </a:cubicBezTo>
                  <a:cubicBezTo>
                    <a:pt x="13" y="82"/>
                    <a:pt x="13" y="81"/>
                    <a:pt x="13" y="80"/>
                  </a:cubicBezTo>
                  <a:cubicBezTo>
                    <a:pt x="13" y="78"/>
                    <a:pt x="13" y="77"/>
                    <a:pt x="13" y="77"/>
                  </a:cubicBezTo>
                  <a:cubicBezTo>
                    <a:pt x="13" y="76"/>
                    <a:pt x="14" y="75"/>
                    <a:pt x="15" y="74"/>
                  </a:cubicBezTo>
                  <a:cubicBezTo>
                    <a:pt x="15" y="73"/>
                    <a:pt x="16" y="72"/>
                    <a:pt x="16" y="72"/>
                  </a:cubicBezTo>
                  <a:cubicBezTo>
                    <a:pt x="17" y="70"/>
                    <a:pt x="19" y="67"/>
                    <a:pt x="20" y="63"/>
                  </a:cubicBezTo>
                  <a:cubicBezTo>
                    <a:pt x="21" y="60"/>
                    <a:pt x="22" y="57"/>
                    <a:pt x="22" y="55"/>
                  </a:cubicBezTo>
                  <a:cubicBezTo>
                    <a:pt x="23" y="54"/>
                    <a:pt x="22" y="53"/>
                    <a:pt x="22" y="52"/>
                  </a:cubicBezTo>
                  <a:cubicBezTo>
                    <a:pt x="22" y="50"/>
                    <a:pt x="22" y="49"/>
                    <a:pt x="22" y="49"/>
                  </a:cubicBezTo>
                  <a:cubicBezTo>
                    <a:pt x="23" y="48"/>
                    <a:pt x="23" y="47"/>
                    <a:pt x="24" y="46"/>
                  </a:cubicBezTo>
                  <a:cubicBezTo>
                    <a:pt x="25" y="45"/>
                    <a:pt x="26" y="44"/>
                    <a:pt x="26" y="44"/>
                  </a:cubicBezTo>
                  <a:cubicBezTo>
                    <a:pt x="28" y="43"/>
                    <a:pt x="29" y="40"/>
                    <a:pt x="30" y="36"/>
                  </a:cubicBezTo>
                  <a:cubicBezTo>
                    <a:pt x="32" y="32"/>
                    <a:pt x="33" y="29"/>
                    <a:pt x="33" y="27"/>
                  </a:cubicBezTo>
                  <a:cubicBezTo>
                    <a:pt x="33" y="27"/>
                    <a:pt x="33" y="26"/>
                    <a:pt x="33" y="25"/>
                  </a:cubicBezTo>
                  <a:cubicBezTo>
                    <a:pt x="33" y="24"/>
                    <a:pt x="32" y="23"/>
                    <a:pt x="33" y="22"/>
                  </a:cubicBezTo>
                  <a:cubicBezTo>
                    <a:pt x="33" y="22"/>
                    <a:pt x="33" y="21"/>
                    <a:pt x="33" y="20"/>
                  </a:cubicBezTo>
                  <a:cubicBezTo>
                    <a:pt x="34" y="20"/>
                    <a:pt x="34" y="19"/>
                    <a:pt x="35" y="18"/>
                  </a:cubicBezTo>
                  <a:cubicBezTo>
                    <a:pt x="36" y="17"/>
                    <a:pt x="36" y="17"/>
                    <a:pt x="37" y="16"/>
                  </a:cubicBezTo>
                  <a:cubicBezTo>
                    <a:pt x="37" y="16"/>
                    <a:pt x="38" y="15"/>
                    <a:pt x="38" y="13"/>
                  </a:cubicBezTo>
                  <a:cubicBezTo>
                    <a:pt x="39" y="12"/>
                    <a:pt x="39" y="11"/>
                    <a:pt x="40" y="10"/>
                  </a:cubicBezTo>
                  <a:cubicBezTo>
                    <a:pt x="40" y="9"/>
                    <a:pt x="41" y="8"/>
                    <a:pt x="41" y="7"/>
                  </a:cubicBezTo>
                  <a:cubicBezTo>
                    <a:pt x="42" y="5"/>
                    <a:pt x="42" y="4"/>
                    <a:pt x="43" y="4"/>
                  </a:cubicBezTo>
                  <a:cubicBezTo>
                    <a:pt x="44" y="3"/>
                    <a:pt x="45" y="2"/>
                    <a:pt x="46" y="1"/>
                  </a:cubicBezTo>
                  <a:cubicBezTo>
                    <a:pt x="47" y="1"/>
                    <a:pt x="48" y="0"/>
                    <a:pt x="49" y="0"/>
                  </a:cubicBezTo>
                  <a:cubicBezTo>
                    <a:pt x="50" y="0"/>
                    <a:pt x="52" y="0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6" y="1"/>
                    <a:pt x="57" y="0"/>
                    <a:pt x="58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8" y="2"/>
                    <a:pt x="141" y="6"/>
                  </a:cubicBezTo>
                  <a:cubicBezTo>
                    <a:pt x="143" y="9"/>
                    <a:pt x="144" y="13"/>
                    <a:pt x="143" y="18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14" y="111"/>
                    <a:pt x="112" y="116"/>
                    <a:pt x="110" y="118"/>
                  </a:cubicBezTo>
                  <a:cubicBezTo>
                    <a:pt x="108" y="120"/>
                    <a:pt x="104" y="121"/>
                    <a:pt x="98" y="121"/>
                  </a:cubicBezTo>
                  <a:cubicBezTo>
                    <a:pt x="16" y="121"/>
                    <a:pt x="16" y="121"/>
                    <a:pt x="16" y="121"/>
                  </a:cubicBezTo>
                  <a:cubicBezTo>
                    <a:pt x="14" y="121"/>
                    <a:pt x="13" y="122"/>
                    <a:pt x="12" y="123"/>
                  </a:cubicBezTo>
                  <a:cubicBezTo>
                    <a:pt x="11" y="124"/>
                    <a:pt x="11" y="125"/>
                    <a:pt x="12" y="127"/>
                  </a:cubicBezTo>
                  <a:cubicBezTo>
                    <a:pt x="13" y="131"/>
                    <a:pt x="18" y="133"/>
                    <a:pt x="26" y="133"/>
                  </a:cubicBezTo>
                  <a:cubicBezTo>
                    <a:pt x="113" y="133"/>
                    <a:pt x="113" y="133"/>
                    <a:pt x="113" y="133"/>
                  </a:cubicBezTo>
                  <a:cubicBezTo>
                    <a:pt x="115" y="133"/>
                    <a:pt x="116" y="133"/>
                    <a:pt x="118" y="132"/>
                  </a:cubicBezTo>
                  <a:cubicBezTo>
                    <a:pt x="120" y="131"/>
                    <a:pt x="121" y="130"/>
                    <a:pt x="121" y="128"/>
                  </a:cubicBezTo>
                  <a:cubicBezTo>
                    <a:pt x="150" y="35"/>
                    <a:pt x="150" y="35"/>
                    <a:pt x="150" y="35"/>
                  </a:cubicBezTo>
                  <a:cubicBezTo>
                    <a:pt x="150" y="33"/>
                    <a:pt x="150" y="32"/>
                    <a:pt x="150" y="29"/>
                  </a:cubicBezTo>
                  <a:cubicBezTo>
                    <a:pt x="153" y="30"/>
                    <a:pt x="155" y="32"/>
                    <a:pt x="156" y="33"/>
                  </a:cubicBezTo>
                  <a:close/>
                  <a:moveTo>
                    <a:pt x="47" y="58"/>
                  </a:moveTo>
                  <a:cubicBezTo>
                    <a:pt x="47" y="59"/>
                    <a:pt x="47" y="59"/>
                    <a:pt x="48" y="60"/>
                  </a:cubicBezTo>
                  <a:cubicBezTo>
                    <a:pt x="48" y="61"/>
                    <a:pt x="49" y="61"/>
                    <a:pt x="49" y="61"/>
                  </a:cubicBezTo>
                  <a:cubicBezTo>
                    <a:pt x="107" y="61"/>
                    <a:pt x="107" y="61"/>
                    <a:pt x="107" y="61"/>
                  </a:cubicBezTo>
                  <a:cubicBezTo>
                    <a:pt x="108" y="61"/>
                    <a:pt x="109" y="61"/>
                    <a:pt x="109" y="60"/>
                  </a:cubicBezTo>
                  <a:cubicBezTo>
                    <a:pt x="110" y="59"/>
                    <a:pt x="111" y="59"/>
                    <a:pt x="111" y="58"/>
                  </a:cubicBezTo>
                  <a:cubicBezTo>
                    <a:pt x="113" y="52"/>
                    <a:pt x="113" y="52"/>
                    <a:pt x="113" y="52"/>
                  </a:cubicBezTo>
                  <a:cubicBezTo>
                    <a:pt x="113" y="51"/>
                    <a:pt x="113" y="50"/>
                    <a:pt x="113" y="50"/>
                  </a:cubicBezTo>
                  <a:cubicBezTo>
                    <a:pt x="112" y="49"/>
                    <a:pt x="112" y="49"/>
                    <a:pt x="111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9"/>
                    <a:pt x="52" y="49"/>
                    <a:pt x="51" y="50"/>
                  </a:cubicBezTo>
                  <a:cubicBezTo>
                    <a:pt x="50" y="50"/>
                    <a:pt x="50" y="51"/>
                    <a:pt x="49" y="52"/>
                  </a:cubicBezTo>
                  <a:lnTo>
                    <a:pt x="47" y="58"/>
                  </a:lnTo>
                  <a:close/>
                  <a:moveTo>
                    <a:pt x="55" y="34"/>
                  </a:moveTo>
                  <a:cubicBezTo>
                    <a:pt x="55" y="34"/>
                    <a:pt x="55" y="35"/>
                    <a:pt x="55" y="36"/>
                  </a:cubicBezTo>
                  <a:cubicBezTo>
                    <a:pt x="56" y="36"/>
                    <a:pt x="56" y="37"/>
                    <a:pt x="57" y="37"/>
                  </a:cubicBezTo>
                  <a:cubicBezTo>
                    <a:pt x="115" y="37"/>
                    <a:pt x="115" y="37"/>
                    <a:pt x="115" y="37"/>
                  </a:cubicBezTo>
                  <a:cubicBezTo>
                    <a:pt x="116" y="37"/>
                    <a:pt x="116" y="36"/>
                    <a:pt x="117" y="36"/>
                  </a:cubicBezTo>
                  <a:cubicBezTo>
                    <a:pt x="118" y="35"/>
                    <a:pt x="119" y="34"/>
                    <a:pt x="119" y="34"/>
                  </a:cubicBezTo>
                  <a:cubicBezTo>
                    <a:pt x="121" y="28"/>
                    <a:pt x="121" y="28"/>
                    <a:pt x="121" y="28"/>
                  </a:cubicBezTo>
                  <a:cubicBezTo>
                    <a:pt x="121" y="27"/>
                    <a:pt x="121" y="26"/>
                    <a:pt x="121" y="25"/>
                  </a:cubicBezTo>
                  <a:cubicBezTo>
                    <a:pt x="120" y="25"/>
                    <a:pt x="120" y="25"/>
                    <a:pt x="119" y="25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0" y="25"/>
                    <a:pt x="60" y="25"/>
                    <a:pt x="59" y="25"/>
                  </a:cubicBezTo>
                  <a:cubicBezTo>
                    <a:pt x="58" y="26"/>
                    <a:pt x="58" y="27"/>
                    <a:pt x="57" y="28"/>
                  </a:cubicBezTo>
                  <a:lnTo>
                    <a:pt x="55" y="34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379"/>
            <p:cNvSpPr>
              <a:spLocks/>
            </p:cNvSpPr>
            <p:nvPr/>
          </p:nvSpPr>
          <p:spPr bwMode="auto">
            <a:xfrm flipH="1">
              <a:off x="4771001" y="4278419"/>
              <a:ext cx="135657" cy="161092"/>
            </a:xfrm>
            <a:custGeom>
              <a:avLst/>
              <a:gdLst>
                <a:gd name="T0" fmla="*/ 110 w 121"/>
                <a:gd name="T1" fmla="*/ 0 h 143"/>
                <a:gd name="T2" fmla="*/ 114 w 121"/>
                <a:gd name="T3" fmla="*/ 1 h 143"/>
                <a:gd name="T4" fmla="*/ 119 w 121"/>
                <a:gd name="T5" fmla="*/ 5 h 143"/>
                <a:gd name="T6" fmla="*/ 121 w 121"/>
                <a:gd name="T7" fmla="*/ 11 h 143"/>
                <a:gd name="T8" fmla="*/ 121 w 121"/>
                <a:gd name="T9" fmla="*/ 133 h 143"/>
                <a:gd name="T10" fmla="*/ 119 w 121"/>
                <a:gd name="T11" fmla="*/ 139 h 143"/>
                <a:gd name="T12" fmla="*/ 114 w 121"/>
                <a:gd name="T13" fmla="*/ 143 h 143"/>
                <a:gd name="T14" fmla="*/ 110 w 121"/>
                <a:gd name="T15" fmla="*/ 143 h 143"/>
                <a:gd name="T16" fmla="*/ 102 w 121"/>
                <a:gd name="T17" fmla="*/ 140 h 143"/>
                <a:gd name="T18" fmla="*/ 60 w 121"/>
                <a:gd name="T19" fmla="*/ 100 h 143"/>
                <a:gd name="T20" fmla="*/ 19 w 121"/>
                <a:gd name="T21" fmla="*/ 140 h 143"/>
                <a:gd name="T22" fmla="*/ 11 w 121"/>
                <a:gd name="T23" fmla="*/ 143 h 143"/>
                <a:gd name="T24" fmla="*/ 7 w 121"/>
                <a:gd name="T25" fmla="*/ 143 h 143"/>
                <a:gd name="T26" fmla="*/ 2 w 121"/>
                <a:gd name="T27" fmla="*/ 139 h 143"/>
                <a:gd name="T28" fmla="*/ 0 w 121"/>
                <a:gd name="T29" fmla="*/ 133 h 143"/>
                <a:gd name="T30" fmla="*/ 0 w 121"/>
                <a:gd name="T31" fmla="*/ 11 h 143"/>
                <a:gd name="T32" fmla="*/ 2 w 121"/>
                <a:gd name="T33" fmla="*/ 5 h 143"/>
                <a:gd name="T34" fmla="*/ 7 w 121"/>
                <a:gd name="T35" fmla="*/ 1 h 143"/>
                <a:gd name="T36" fmla="*/ 11 w 121"/>
                <a:gd name="T37" fmla="*/ 0 h 143"/>
                <a:gd name="T38" fmla="*/ 110 w 121"/>
                <a:gd name="T3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43">
                  <a:moveTo>
                    <a:pt x="110" y="0"/>
                  </a:moveTo>
                  <a:cubicBezTo>
                    <a:pt x="111" y="0"/>
                    <a:pt x="113" y="1"/>
                    <a:pt x="114" y="1"/>
                  </a:cubicBezTo>
                  <a:cubicBezTo>
                    <a:pt x="116" y="2"/>
                    <a:pt x="118" y="3"/>
                    <a:pt x="119" y="5"/>
                  </a:cubicBezTo>
                  <a:cubicBezTo>
                    <a:pt x="120" y="7"/>
                    <a:pt x="121" y="9"/>
                    <a:pt x="121" y="11"/>
                  </a:cubicBezTo>
                  <a:cubicBezTo>
                    <a:pt x="121" y="133"/>
                    <a:pt x="121" y="133"/>
                    <a:pt x="121" y="133"/>
                  </a:cubicBezTo>
                  <a:cubicBezTo>
                    <a:pt x="121" y="135"/>
                    <a:pt x="120" y="137"/>
                    <a:pt x="119" y="139"/>
                  </a:cubicBezTo>
                  <a:cubicBezTo>
                    <a:pt x="118" y="140"/>
                    <a:pt x="116" y="142"/>
                    <a:pt x="114" y="143"/>
                  </a:cubicBezTo>
                  <a:cubicBezTo>
                    <a:pt x="113" y="143"/>
                    <a:pt x="112" y="143"/>
                    <a:pt x="110" y="143"/>
                  </a:cubicBezTo>
                  <a:cubicBezTo>
                    <a:pt x="107" y="143"/>
                    <a:pt x="104" y="142"/>
                    <a:pt x="102" y="14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19" y="140"/>
                    <a:pt x="19" y="140"/>
                    <a:pt x="19" y="140"/>
                  </a:cubicBezTo>
                  <a:cubicBezTo>
                    <a:pt x="16" y="142"/>
                    <a:pt x="14" y="143"/>
                    <a:pt x="11" y="143"/>
                  </a:cubicBezTo>
                  <a:cubicBezTo>
                    <a:pt x="9" y="143"/>
                    <a:pt x="8" y="143"/>
                    <a:pt x="7" y="143"/>
                  </a:cubicBezTo>
                  <a:cubicBezTo>
                    <a:pt x="5" y="142"/>
                    <a:pt x="3" y="140"/>
                    <a:pt x="2" y="139"/>
                  </a:cubicBezTo>
                  <a:cubicBezTo>
                    <a:pt x="1" y="137"/>
                    <a:pt x="0" y="135"/>
                    <a:pt x="0" y="133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9"/>
                    <a:pt x="1" y="7"/>
                    <a:pt x="2" y="5"/>
                  </a:cubicBezTo>
                  <a:cubicBezTo>
                    <a:pt x="3" y="3"/>
                    <a:pt x="5" y="2"/>
                    <a:pt x="7" y="1"/>
                  </a:cubicBezTo>
                  <a:cubicBezTo>
                    <a:pt x="8" y="1"/>
                    <a:pt x="9" y="0"/>
                    <a:pt x="11" y="0"/>
                  </a:cubicBezTo>
                  <a:lnTo>
                    <a:pt x="11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380"/>
            <p:cNvSpPr>
              <a:spLocks noEditPoints="1"/>
            </p:cNvSpPr>
            <p:nvPr/>
          </p:nvSpPr>
          <p:spPr bwMode="auto">
            <a:xfrm flipH="1">
              <a:off x="5673130" y="4275862"/>
              <a:ext cx="135657" cy="161092"/>
            </a:xfrm>
            <a:custGeom>
              <a:avLst/>
              <a:gdLst>
                <a:gd name="T0" fmla="*/ 110 w 121"/>
                <a:gd name="T1" fmla="*/ 0 h 143"/>
                <a:gd name="T2" fmla="*/ 114 w 121"/>
                <a:gd name="T3" fmla="*/ 1 h 143"/>
                <a:gd name="T4" fmla="*/ 119 w 121"/>
                <a:gd name="T5" fmla="*/ 5 h 143"/>
                <a:gd name="T6" fmla="*/ 121 w 121"/>
                <a:gd name="T7" fmla="*/ 11 h 143"/>
                <a:gd name="T8" fmla="*/ 121 w 121"/>
                <a:gd name="T9" fmla="*/ 133 h 143"/>
                <a:gd name="T10" fmla="*/ 119 w 121"/>
                <a:gd name="T11" fmla="*/ 139 h 143"/>
                <a:gd name="T12" fmla="*/ 114 w 121"/>
                <a:gd name="T13" fmla="*/ 143 h 143"/>
                <a:gd name="T14" fmla="*/ 110 w 121"/>
                <a:gd name="T15" fmla="*/ 143 h 143"/>
                <a:gd name="T16" fmla="*/ 102 w 121"/>
                <a:gd name="T17" fmla="*/ 140 h 143"/>
                <a:gd name="T18" fmla="*/ 60 w 121"/>
                <a:gd name="T19" fmla="*/ 100 h 143"/>
                <a:gd name="T20" fmla="*/ 18 w 121"/>
                <a:gd name="T21" fmla="*/ 140 h 143"/>
                <a:gd name="T22" fmla="*/ 11 w 121"/>
                <a:gd name="T23" fmla="*/ 143 h 143"/>
                <a:gd name="T24" fmla="*/ 6 w 121"/>
                <a:gd name="T25" fmla="*/ 143 h 143"/>
                <a:gd name="T26" fmla="*/ 2 w 121"/>
                <a:gd name="T27" fmla="*/ 139 h 143"/>
                <a:gd name="T28" fmla="*/ 0 w 121"/>
                <a:gd name="T29" fmla="*/ 133 h 143"/>
                <a:gd name="T30" fmla="*/ 0 w 121"/>
                <a:gd name="T31" fmla="*/ 11 h 143"/>
                <a:gd name="T32" fmla="*/ 2 w 121"/>
                <a:gd name="T33" fmla="*/ 5 h 143"/>
                <a:gd name="T34" fmla="*/ 6 w 121"/>
                <a:gd name="T35" fmla="*/ 1 h 143"/>
                <a:gd name="T36" fmla="*/ 11 w 121"/>
                <a:gd name="T37" fmla="*/ 0 h 143"/>
                <a:gd name="T38" fmla="*/ 110 w 121"/>
                <a:gd name="T39" fmla="*/ 0 h 143"/>
                <a:gd name="T40" fmla="*/ 109 w 121"/>
                <a:gd name="T41" fmla="*/ 12 h 143"/>
                <a:gd name="T42" fmla="*/ 12 w 121"/>
                <a:gd name="T43" fmla="*/ 12 h 143"/>
                <a:gd name="T44" fmla="*/ 12 w 121"/>
                <a:gd name="T45" fmla="*/ 130 h 143"/>
                <a:gd name="T46" fmla="*/ 52 w 121"/>
                <a:gd name="T47" fmla="*/ 91 h 143"/>
                <a:gd name="T48" fmla="*/ 60 w 121"/>
                <a:gd name="T49" fmla="*/ 83 h 143"/>
                <a:gd name="T50" fmla="*/ 69 w 121"/>
                <a:gd name="T51" fmla="*/ 91 h 143"/>
                <a:gd name="T52" fmla="*/ 109 w 121"/>
                <a:gd name="T53" fmla="*/ 130 h 143"/>
                <a:gd name="T54" fmla="*/ 109 w 121"/>
                <a:gd name="T55" fmla="*/ 1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1" h="143">
                  <a:moveTo>
                    <a:pt x="110" y="0"/>
                  </a:moveTo>
                  <a:cubicBezTo>
                    <a:pt x="111" y="0"/>
                    <a:pt x="113" y="1"/>
                    <a:pt x="114" y="1"/>
                  </a:cubicBezTo>
                  <a:cubicBezTo>
                    <a:pt x="116" y="2"/>
                    <a:pt x="118" y="3"/>
                    <a:pt x="119" y="5"/>
                  </a:cubicBezTo>
                  <a:cubicBezTo>
                    <a:pt x="120" y="7"/>
                    <a:pt x="121" y="9"/>
                    <a:pt x="121" y="11"/>
                  </a:cubicBezTo>
                  <a:cubicBezTo>
                    <a:pt x="121" y="133"/>
                    <a:pt x="121" y="133"/>
                    <a:pt x="121" y="133"/>
                  </a:cubicBezTo>
                  <a:cubicBezTo>
                    <a:pt x="121" y="135"/>
                    <a:pt x="120" y="137"/>
                    <a:pt x="119" y="139"/>
                  </a:cubicBezTo>
                  <a:cubicBezTo>
                    <a:pt x="118" y="140"/>
                    <a:pt x="116" y="142"/>
                    <a:pt x="114" y="143"/>
                  </a:cubicBezTo>
                  <a:cubicBezTo>
                    <a:pt x="113" y="143"/>
                    <a:pt x="111" y="143"/>
                    <a:pt x="110" y="143"/>
                  </a:cubicBezTo>
                  <a:cubicBezTo>
                    <a:pt x="107" y="143"/>
                    <a:pt x="104" y="142"/>
                    <a:pt x="102" y="14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6" y="142"/>
                    <a:pt x="14" y="143"/>
                    <a:pt x="11" y="143"/>
                  </a:cubicBezTo>
                  <a:cubicBezTo>
                    <a:pt x="9" y="143"/>
                    <a:pt x="8" y="143"/>
                    <a:pt x="6" y="143"/>
                  </a:cubicBezTo>
                  <a:cubicBezTo>
                    <a:pt x="4" y="142"/>
                    <a:pt x="3" y="140"/>
                    <a:pt x="2" y="139"/>
                  </a:cubicBezTo>
                  <a:cubicBezTo>
                    <a:pt x="0" y="137"/>
                    <a:pt x="0" y="135"/>
                    <a:pt x="0" y="133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9"/>
                    <a:pt x="0" y="7"/>
                    <a:pt x="2" y="5"/>
                  </a:cubicBezTo>
                  <a:cubicBezTo>
                    <a:pt x="3" y="3"/>
                    <a:pt x="4" y="2"/>
                    <a:pt x="6" y="1"/>
                  </a:cubicBezTo>
                  <a:cubicBezTo>
                    <a:pt x="8" y="1"/>
                    <a:pt x="9" y="0"/>
                    <a:pt x="11" y="0"/>
                  </a:cubicBezTo>
                  <a:lnTo>
                    <a:pt x="110" y="0"/>
                  </a:lnTo>
                  <a:close/>
                  <a:moveTo>
                    <a:pt x="109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130"/>
                    <a:pt x="12" y="130"/>
                    <a:pt x="12" y="130"/>
                  </a:cubicBezTo>
                  <a:cubicBezTo>
                    <a:pt x="52" y="91"/>
                    <a:pt x="52" y="91"/>
                    <a:pt x="52" y="91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9" y="91"/>
                    <a:pt x="69" y="91"/>
                    <a:pt x="69" y="91"/>
                  </a:cubicBezTo>
                  <a:cubicBezTo>
                    <a:pt x="109" y="130"/>
                    <a:pt x="109" y="130"/>
                    <a:pt x="109" y="130"/>
                  </a:cubicBezTo>
                  <a:lnTo>
                    <a:pt x="109" y="12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381"/>
            <p:cNvSpPr>
              <a:spLocks noEditPoints="1"/>
            </p:cNvSpPr>
            <p:nvPr/>
          </p:nvSpPr>
          <p:spPr bwMode="auto">
            <a:xfrm flipH="1">
              <a:off x="6527355" y="4280208"/>
              <a:ext cx="189918" cy="162786"/>
            </a:xfrm>
            <a:custGeom>
              <a:avLst/>
              <a:gdLst>
                <a:gd name="T0" fmla="*/ 170 w 170"/>
                <a:gd name="T1" fmla="*/ 40 h 145"/>
                <a:gd name="T2" fmla="*/ 170 w 170"/>
                <a:gd name="T3" fmla="*/ 76 h 145"/>
                <a:gd name="T4" fmla="*/ 0 w 170"/>
                <a:gd name="T5" fmla="*/ 76 h 145"/>
                <a:gd name="T6" fmla="*/ 0 w 170"/>
                <a:gd name="T7" fmla="*/ 40 h 145"/>
                <a:gd name="T8" fmla="*/ 5 w 170"/>
                <a:gd name="T9" fmla="*/ 29 h 145"/>
                <a:gd name="T10" fmla="*/ 16 w 170"/>
                <a:gd name="T11" fmla="*/ 24 h 145"/>
                <a:gd name="T12" fmla="*/ 49 w 170"/>
                <a:gd name="T13" fmla="*/ 24 h 145"/>
                <a:gd name="T14" fmla="*/ 49 w 170"/>
                <a:gd name="T15" fmla="*/ 9 h 145"/>
                <a:gd name="T16" fmla="*/ 51 w 170"/>
                <a:gd name="T17" fmla="*/ 3 h 145"/>
                <a:gd name="T18" fmla="*/ 58 w 170"/>
                <a:gd name="T19" fmla="*/ 0 h 145"/>
                <a:gd name="T20" fmla="*/ 112 w 170"/>
                <a:gd name="T21" fmla="*/ 0 h 145"/>
                <a:gd name="T22" fmla="*/ 119 w 170"/>
                <a:gd name="T23" fmla="*/ 3 h 145"/>
                <a:gd name="T24" fmla="*/ 121 w 170"/>
                <a:gd name="T25" fmla="*/ 9 h 145"/>
                <a:gd name="T26" fmla="*/ 121 w 170"/>
                <a:gd name="T27" fmla="*/ 24 h 145"/>
                <a:gd name="T28" fmla="*/ 155 w 170"/>
                <a:gd name="T29" fmla="*/ 24 h 145"/>
                <a:gd name="T30" fmla="*/ 165 w 170"/>
                <a:gd name="T31" fmla="*/ 29 h 145"/>
                <a:gd name="T32" fmla="*/ 170 w 170"/>
                <a:gd name="T33" fmla="*/ 40 h 145"/>
                <a:gd name="T34" fmla="*/ 170 w 170"/>
                <a:gd name="T35" fmla="*/ 85 h 145"/>
                <a:gd name="T36" fmla="*/ 170 w 170"/>
                <a:gd name="T37" fmla="*/ 130 h 145"/>
                <a:gd name="T38" fmla="*/ 165 w 170"/>
                <a:gd name="T39" fmla="*/ 141 h 145"/>
                <a:gd name="T40" fmla="*/ 155 w 170"/>
                <a:gd name="T41" fmla="*/ 145 h 145"/>
                <a:gd name="T42" fmla="*/ 16 w 170"/>
                <a:gd name="T43" fmla="*/ 145 h 145"/>
                <a:gd name="T44" fmla="*/ 5 w 170"/>
                <a:gd name="T45" fmla="*/ 141 h 145"/>
                <a:gd name="T46" fmla="*/ 0 w 170"/>
                <a:gd name="T47" fmla="*/ 130 h 145"/>
                <a:gd name="T48" fmla="*/ 0 w 170"/>
                <a:gd name="T49" fmla="*/ 85 h 145"/>
                <a:gd name="T50" fmla="*/ 64 w 170"/>
                <a:gd name="T51" fmla="*/ 85 h 145"/>
                <a:gd name="T52" fmla="*/ 64 w 170"/>
                <a:gd name="T53" fmla="*/ 100 h 145"/>
                <a:gd name="T54" fmla="*/ 66 w 170"/>
                <a:gd name="T55" fmla="*/ 104 h 145"/>
                <a:gd name="T56" fmla="*/ 70 w 170"/>
                <a:gd name="T57" fmla="*/ 106 h 145"/>
                <a:gd name="T58" fmla="*/ 100 w 170"/>
                <a:gd name="T59" fmla="*/ 106 h 145"/>
                <a:gd name="T60" fmla="*/ 104 w 170"/>
                <a:gd name="T61" fmla="*/ 104 h 145"/>
                <a:gd name="T62" fmla="*/ 106 w 170"/>
                <a:gd name="T63" fmla="*/ 100 h 145"/>
                <a:gd name="T64" fmla="*/ 106 w 170"/>
                <a:gd name="T65" fmla="*/ 85 h 145"/>
                <a:gd name="T66" fmla="*/ 170 w 170"/>
                <a:gd name="T67" fmla="*/ 85 h 145"/>
                <a:gd name="T68" fmla="*/ 61 w 170"/>
                <a:gd name="T69" fmla="*/ 24 h 145"/>
                <a:gd name="T70" fmla="*/ 109 w 170"/>
                <a:gd name="T71" fmla="*/ 24 h 145"/>
                <a:gd name="T72" fmla="*/ 109 w 170"/>
                <a:gd name="T73" fmla="*/ 12 h 145"/>
                <a:gd name="T74" fmla="*/ 61 w 170"/>
                <a:gd name="T75" fmla="*/ 12 h 145"/>
                <a:gd name="T76" fmla="*/ 61 w 170"/>
                <a:gd name="T77" fmla="*/ 24 h 145"/>
                <a:gd name="T78" fmla="*/ 97 w 170"/>
                <a:gd name="T79" fmla="*/ 85 h 145"/>
                <a:gd name="T80" fmla="*/ 97 w 170"/>
                <a:gd name="T81" fmla="*/ 97 h 145"/>
                <a:gd name="T82" fmla="*/ 73 w 170"/>
                <a:gd name="T83" fmla="*/ 97 h 145"/>
                <a:gd name="T84" fmla="*/ 73 w 170"/>
                <a:gd name="T85" fmla="*/ 85 h 145"/>
                <a:gd name="T86" fmla="*/ 97 w 170"/>
                <a:gd name="T87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70" h="145">
                  <a:moveTo>
                    <a:pt x="170" y="40"/>
                  </a:moveTo>
                  <a:cubicBezTo>
                    <a:pt x="170" y="76"/>
                    <a:pt x="170" y="76"/>
                    <a:pt x="17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5"/>
                    <a:pt x="2" y="32"/>
                    <a:pt x="5" y="29"/>
                  </a:cubicBezTo>
                  <a:cubicBezTo>
                    <a:pt x="8" y="26"/>
                    <a:pt x="11" y="24"/>
                    <a:pt x="16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7"/>
                    <a:pt x="50" y="5"/>
                    <a:pt x="51" y="3"/>
                  </a:cubicBezTo>
                  <a:cubicBezTo>
                    <a:pt x="53" y="1"/>
                    <a:pt x="55" y="0"/>
                    <a:pt x="58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5" y="0"/>
                    <a:pt x="117" y="1"/>
                    <a:pt x="119" y="3"/>
                  </a:cubicBezTo>
                  <a:cubicBezTo>
                    <a:pt x="121" y="5"/>
                    <a:pt x="121" y="7"/>
                    <a:pt x="121" y="9"/>
                  </a:cubicBezTo>
                  <a:cubicBezTo>
                    <a:pt x="121" y="24"/>
                    <a:pt x="121" y="24"/>
                    <a:pt x="121" y="24"/>
                  </a:cubicBezTo>
                  <a:cubicBezTo>
                    <a:pt x="155" y="24"/>
                    <a:pt x="155" y="24"/>
                    <a:pt x="155" y="24"/>
                  </a:cubicBezTo>
                  <a:cubicBezTo>
                    <a:pt x="159" y="24"/>
                    <a:pt x="162" y="26"/>
                    <a:pt x="165" y="29"/>
                  </a:cubicBezTo>
                  <a:cubicBezTo>
                    <a:pt x="168" y="32"/>
                    <a:pt x="170" y="35"/>
                    <a:pt x="170" y="40"/>
                  </a:cubicBezTo>
                  <a:close/>
                  <a:moveTo>
                    <a:pt x="170" y="85"/>
                  </a:moveTo>
                  <a:cubicBezTo>
                    <a:pt x="170" y="130"/>
                    <a:pt x="170" y="130"/>
                    <a:pt x="170" y="130"/>
                  </a:cubicBezTo>
                  <a:cubicBezTo>
                    <a:pt x="170" y="134"/>
                    <a:pt x="168" y="138"/>
                    <a:pt x="165" y="141"/>
                  </a:cubicBezTo>
                  <a:cubicBezTo>
                    <a:pt x="162" y="144"/>
                    <a:pt x="159" y="145"/>
                    <a:pt x="155" y="145"/>
                  </a:cubicBezTo>
                  <a:cubicBezTo>
                    <a:pt x="16" y="145"/>
                    <a:pt x="16" y="145"/>
                    <a:pt x="16" y="145"/>
                  </a:cubicBezTo>
                  <a:cubicBezTo>
                    <a:pt x="11" y="145"/>
                    <a:pt x="8" y="144"/>
                    <a:pt x="5" y="141"/>
                  </a:cubicBezTo>
                  <a:cubicBezTo>
                    <a:pt x="2" y="138"/>
                    <a:pt x="0" y="134"/>
                    <a:pt x="0" y="13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64" y="85"/>
                    <a:pt x="64" y="85"/>
                    <a:pt x="64" y="85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4" y="102"/>
                    <a:pt x="65" y="103"/>
                    <a:pt x="66" y="104"/>
                  </a:cubicBezTo>
                  <a:cubicBezTo>
                    <a:pt x="67" y="105"/>
                    <a:pt x="68" y="106"/>
                    <a:pt x="7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2" y="106"/>
                    <a:pt x="103" y="105"/>
                    <a:pt x="104" y="104"/>
                  </a:cubicBezTo>
                  <a:cubicBezTo>
                    <a:pt x="106" y="103"/>
                    <a:pt x="106" y="102"/>
                    <a:pt x="106" y="100"/>
                  </a:cubicBezTo>
                  <a:cubicBezTo>
                    <a:pt x="106" y="85"/>
                    <a:pt x="106" y="85"/>
                    <a:pt x="106" y="85"/>
                  </a:cubicBezTo>
                  <a:lnTo>
                    <a:pt x="170" y="85"/>
                  </a:lnTo>
                  <a:close/>
                  <a:moveTo>
                    <a:pt x="61" y="24"/>
                  </a:moveTo>
                  <a:cubicBezTo>
                    <a:pt x="109" y="24"/>
                    <a:pt x="109" y="24"/>
                    <a:pt x="109" y="24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61" y="12"/>
                    <a:pt x="61" y="12"/>
                    <a:pt x="61" y="12"/>
                  </a:cubicBezTo>
                  <a:lnTo>
                    <a:pt x="61" y="24"/>
                  </a:lnTo>
                  <a:close/>
                  <a:moveTo>
                    <a:pt x="97" y="85"/>
                  </a:moveTo>
                  <a:cubicBezTo>
                    <a:pt x="97" y="97"/>
                    <a:pt x="97" y="97"/>
                    <a:pt x="97" y="97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73" y="85"/>
                    <a:pt x="73" y="85"/>
                    <a:pt x="73" y="85"/>
                  </a:cubicBezTo>
                  <a:lnTo>
                    <a:pt x="97" y="85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382"/>
            <p:cNvSpPr>
              <a:spLocks noEditPoints="1"/>
            </p:cNvSpPr>
            <p:nvPr/>
          </p:nvSpPr>
          <p:spPr bwMode="auto">
            <a:xfrm flipH="1">
              <a:off x="7460086" y="4270774"/>
              <a:ext cx="169570" cy="167875"/>
            </a:xfrm>
            <a:custGeom>
              <a:avLst/>
              <a:gdLst>
                <a:gd name="T0" fmla="*/ 149 w 151"/>
                <a:gd name="T1" fmla="*/ 81 h 149"/>
                <a:gd name="T2" fmla="*/ 151 w 151"/>
                <a:gd name="T3" fmla="*/ 85 h 149"/>
                <a:gd name="T4" fmla="*/ 149 w 151"/>
                <a:gd name="T5" fmla="*/ 89 h 149"/>
                <a:gd name="T6" fmla="*/ 145 w 151"/>
                <a:gd name="T7" fmla="*/ 91 h 149"/>
                <a:gd name="T8" fmla="*/ 124 w 151"/>
                <a:gd name="T9" fmla="*/ 91 h 149"/>
                <a:gd name="T10" fmla="*/ 117 w 151"/>
                <a:gd name="T11" fmla="*/ 118 h 149"/>
                <a:gd name="T12" fmla="*/ 137 w 151"/>
                <a:gd name="T13" fmla="*/ 138 h 149"/>
                <a:gd name="T14" fmla="*/ 139 w 151"/>
                <a:gd name="T15" fmla="*/ 142 h 149"/>
                <a:gd name="T16" fmla="*/ 137 w 151"/>
                <a:gd name="T17" fmla="*/ 147 h 149"/>
                <a:gd name="T18" fmla="*/ 133 w 151"/>
                <a:gd name="T19" fmla="*/ 149 h 149"/>
                <a:gd name="T20" fmla="*/ 128 w 151"/>
                <a:gd name="T21" fmla="*/ 147 h 149"/>
                <a:gd name="T22" fmla="*/ 110 w 151"/>
                <a:gd name="T23" fmla="*/ 128 h 149"/>
                <a:gd name="T24" fmla="*/ 108 w 151"/>
                <a:gd name="T25" fmla="*/ 129 h 149"/>
                <a:gd name="T26" fmla="*/ 104 w 151"/>
                <a:gd name="T27" fmla="*/ 132 h 149"/>
                <a:gd name="T28" fmla="*/ 98 w 151"/>
                <a:gd name="T29" fmla="*/ 135 h 149"/>
                <a:gd name="T30" fmla="*/ 90 w 151"/>
                <a:gd name="T31" fmla="*/ 138 h 149"/>
                <a:gd name="T32" fmla="*/ 81 w 151"/>
                <a:gd name="T33" fmla="*/ 139 h 149"/>
                <a:gd name="T34" fmla="*/ 81 w 151"/>
                <a:gd name="T35" fmla="*/ 55 h 149"/>
                <a:gd name="T36" fmla="*/ 69 w 151"/>
                <a:gd name="T37" fmla="*/ 55 h 149"/>
                <a:gd name="T38" fmla="*/ 69 w 151"/>
                <a:gd name="T39" fmla="*/ 139 h 149"/>
                <a:gd name="T40" fmla="*/ 60 w 151"/>
                <a:gd name="T41" fmla="*/ 138 h 149"/>
                <a:gd name="T42" fmla="*/ 51 w 151"/>
                <a:gd name="T43" fmla="*/ 135 h 149"/>
                <a:gd name="T44" fmla="*/ 45 w 151"/>
                <a:gd name="T45" fmla="*/ 131 h 149"/>
                <a:gd name="T46" fmla="*/ 41 w 151"/>
                <a:gd name="T47" fmla="*/ 128 h 149"/>
                <a:gd name="T48" fmla="*/ 40 w 151"/>
                <a:gd name="T49" fmla="*/ 127 h 149"/>
                <a:gd name="T50" fmla="*/ 22 w 151"/>
                <a:gd name="T51" fmla="*/ 147 h 149"/>
                <a:gd name="T52" fmla="*/ 18 w 151"/>
                <a:gd name="T53" fmla="*/ 149 h 149"/>
                <a:gd name="T54" fmla="*/ 14 w 151"/>
                <a:gd name="T55" fmla="*/ 147 h 149"/>
                <a:gd name="T56" fmla="*/ 12 w 151"/>
                <a:gd name="T57" fmla="*/ 143 h 149"/>
                <a:gd name="T58" fmla="*/ 13 w 151"/>
                <a:gd name="T59" fmla="*/ 138 h 149"/>
                <a:gd name="T60" fmla="*/ 32 w 151"/>
                <a:gd name="T61" fmla="*/ 117 h 149"/>
                <a:gd name="T62" fmla="*/ 27 w 151"/>
                <a:gd name="T63" fmla="*/ 91 h 149"/>
                <a:gd name="T64" fmla="*/ 6 w 151"/>
                <a:gd name="T65" fmla="*/ 91 h 149"/>
                <a:gd name="T66" fmla="*/ 1 w 151"/>
                <a:gd name="T67" fmla="*/ 89 h 149"/>
                <a:gd name="T68" fmla="*/ 0 w 151"/>
                <a:gd name="T69" fmla="*/ 85 h 149"/>
                <a:gd name="T70" fmla="*/ 1 w 151"/>
                <a:gd name="T71" fmla="*/ 81 h 149"/>
                <a:gd name="T72" fmla="*/ 6 w 151"/>
                <a:gd name="T73" fmla="*/ 79 h 149"/>
                <a:gd name="T74" fmla="*/ 27 w 151"/>
                <a:gd name="T75" fmla="*/ 79 h 149"/>
                <a:gd name="T76" fmla="*/ 27 w 151"/>
                <a:gd name="T77" fmla="*/ 51 h 149"/>
                <a:gd name="T78" fmla="*/ 10 w 151"/>
                <a:gd name="T79" fmla="*/ 35 h 149"/>
                <a:gd name="T80" fmla="*/ 9 w 151"/>
                <a:gd name="T81" fmla="*/ 31 h 149"/>
                <a:gd name="T82" fmla="*/ 10 w 151"/>
                <a:gd name="T83" fmla="*/ 26 h 149"/>
                <a:gd name="T84" fmla="*/ 15 w 151"/>
                <a:gd name="T85" fmla="*/ 24 h 149"/>
                <a:gd name="T86" fmla="*/ 19 w 151"/>
                <a:gd name="T87" fmla="*/ 26 h 149"/>
                <a:gd name="T88" fmla="*/ 35 w 151"/>
                <a:gd name="T89" fmla="*/ 43 h 149"/>
                <a:gd name="T90" fmla="*/ 115 w 151"/>
                <a:gd name="T91" fmla="*/ 43 h 149"/>
                <a:gd name="T92" fmla="*/ 131 w 151"/>
                <a:gd name="T93" fmla="*/ 26 h 149"/>
                <a:gd name="T94" fmla="*/ 136 w 151"/>
                <a:gd name="T95" fmla="*/ 24 h 149"/>
                <a:gd name="T96" fmla="*/ 140 w 151"/>
                <a:gd name="T97" fmla="*/ 26 h 149"/>
                <a:gd name="T98" fmla="*/ 142 w 151"/>
                <a:gd name="T99" fmla="*/ 31 h 149"/>
                <a:gd name="T100" fmla="*/ 140 w 151"/>
                <a:gd name="T101" fmla="*/ 35 h 149"/>
                <a:gd name="T102" fmla="*/ 124 w 151"/>
                <a:gd name="T103" fmla="*/ 51 h 149"/>
                <a:gd name="T104" fmla="*/ 124 w 151"/>
                <a:gd name="T105" fmla="*/ 79 h 149"/>
                <a:gd name="T106" fmla="*/ 145 w 151"/>
                <a:gd name="T107" fmla="*/ 79 h 149"/>
                <a:gd name="T108" fmla="*/ 149 w 151"/>
                <a:gd name="T109" fmla="*/ 81 h 149"/>
                <a:gd name="T110" fmla="*/ 105 w 151"/>
                <a:gd name="T111" fmla="*/ 31 h 149"/>
                <a:gd name="T112" fmla="*/ 45 w 151"/>
                <a:gd name="T113" fmla="*/ 31 h 149"/>
                <a:gd name="T114" fmla="*/ 54 w 151"/>
                <a:gd name="T115" fmla="*/ 9 h 149"/>
                <a:gd name="T116" fmla="*/ 75 w 151"/>
                <a:gd name="T117" fmla="*/ 0 h 149"/>
                <a:gd name="T118" fmla="*/ 97 w 151"/>
                <a:gd name="T119" fmla="*/ 9 h 149"/>
                <a:gd name="T120" fmla="*/ 105 w 151"/>
                <a:gd name="T121" fmla="*/ 31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1" h="149">
                  <a:moveTo>
                    <a:pt x="149" y="81"/>
                  </a:moveTo>
                  <a:cubicBezTo>
                    <a:pt x="150" y="82"/>
                    <a:pt x="151" y="83"/>
                    <a:pt x="151" y="85"/>
                  </a:cubicBezTo>
                  <a:cubicBezTo>
                    <a:pt x="151" y="87"/>
                    <a:pt x="150" y="88"/>
                    <a:pt x="149" y="89"/>
                  </a:cubicBezTo>
                  <a:cubicBezTo>
                    <a:pt x="148" y="90"/>
                    <a:pt x="146" y="91"/>
                    <a:pt x="145" y="91"/>
                  </a:cubicBezTo>
                  <a:cubicBezTo>
                    <a:pt x="124" y="91"/>
                    <a:pt x="124" y="91"/>
                    <a:pt x="124" y="91"/>
                  </a:cubicBezTo>
                  <a:cubicBezTo>
                    <a:pt x="124" y="102"/>
                    <a:pt x="122" y="111"/>
                    <a:pt x="117" y="118"/>
                  </a:cubicBezTo>
                  <a:cubicBezTo>
                    <a:pt x="137" y="138"/>
                    <a:pt x="137" y="138"/>
                    <a:pt x="137" y="138"/>
                  </a:cubicBezTo>
                  <a:cubicBezTo>
                    <a:pt x="138" y="139"/>
                    <a:pt x="139" y="141"/>
                    <a:pt x="139" y="142"/>
                  </a:cubicBezTo>
                  <a:cubicBezTo>
                    <a:pt x="139" y="144"/>
                    <a:pt x="138" y="146"/>
                    <a:pt x="137" y="147"/>
                  </a:cubicBezTo>
                  <a:cubicBezTo>
                    <a:pt x="136" y="148"/>
                    <a:pt x="134" y="149"/>
                    <a:pt x="133" y="149"/>
                  </a:cubicBezTo>
                  <a:cubicBezTo>
                    <a:pt x="131" y="149"/>
                    <a:pt x="130" y="148"/>
                    <a:pt x="128" y="147"/>
                  </a:cubicBezTo>
                  <a:cubicBezTo>
                    <a:pt x="110" y="128"/>
                    <a:pt x="110" y="128"/>
                    <a:pt x="110" y="128"/>
                  </a:cubicBezTo>
                  <a:cubicBezTo>
                    <a:pt x="109" y="128"/>
                    <a:pt x="109" y="129"/>
                    <a:pt x="108" y="129"/>
                  </a:cubicBezTo>
                  <a:cubicBezTo>
                    <a:pt x="108" y="130"/>
                    <a:pt x="106" y="131"/>
                    <a:pt x="104" y="132"/>
                  </a:cubicBezTo>
                  <a:cubicBezTo>
                    <a:pt x="102" y="133"/>
                    <a:pt x="100" y="134"/>
                    <a:pt x="98" y="135"/>
                  </a:cubicBezTo>
                  <a:cubicBezTo>
                    <a:pt x="96" y="136"/>
                    <a:pt x="94" y="137"/>
                    <a:pt x="90" y="138"/>
                  </a:cubicBezTo>
                  <a:cubicBezTo>
                    <a:pt x="87" y="139"/>
                    <a:pt x="84" y="139"/>
                    <a:pt x="81" y="139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69" y="139"/>
                    <a:pt x="69" y="139"/>
                    <a:pt x="69" y="139"/>
                  </a:cubicBezTo>
                  <a:cubicBezTo>
                    <a:pt x="66" y="139"/>
                    <a:pt x="63" y="139"/>
                    <a:pt x="60" y="138"/>
                  </a:cubicBezTo>
                  <a:cubicBezTo>
                    <a:pt x="56" y="137"/>
                    <a:pt x="54" y="136"/>
                    <a:pt x="51" y="135"/>
                  </a:cubicBezTo>
                  <a:cubicBezTo>
                    <a:pt x="49" y="134"/>
                    <a:pt x="47" y="133"/>
                    <a:pt x="45" y="131"/>
                  </a:cubicBezTo>
                  <a:cubicBezTo>
                    <a:pt x="43" y="130"/>
                    <a:pt x="42" y="129"/>
                    <a:pt x="41" y="12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22" y="147"/>
                    <a:pt x="22" y="147"/>
                    <a:pt x="22" y="147"/>
                  </a:cubicBezTo>
                  <a:cubicBezTo>
                    <a:pt x="21" y="148"/>
                    <a:pt x="19" y="149"/>
                    <a:pt x="18" y="149"/>
                  </a:cubicBezTo>
                  <a:cubicBezTo>
                    <a:pt x="16" y="149"/>
                    <a:pt x="15" y="148"/>
                    <a:pt x="14" y="147"/>
                  </a:cubicBezTo>
                  <a:cubicBezTo>
                    <a:pt x="12" y="146"/>
                    <a:pt x="12" y="144"/>
                    <a:pt x="12" y="143"/>
                  </a:cubicBezTo>
                  <a:cubicBezTo>
                    <a:pt x="12" y="141"/>
                    <a:pt x="12" y="140"/>
                    <a:pt x="13" y="138"/>
                  </a:cubicBezTo>
                  <a:cubicBezTo>
                    <a:pt x="32" y="117"/>
                    <a:pt x="32" y="117"/>
                    <a:pt x="32" y="117"/>
                  </a:cubicBezTo>
                  <a:cubicBezTo>
                    <a:pt x="29" y="110"/>
                    <a:pt x="27" y="101"/>
                    <a:pt x="27" y="91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4" y="91"/>
                    <a:pt x="3" y="90"/>
                    <a:pt x="1" y="89"/>
                  </a:cubicBezTo>
                  <a:cubicBezTo>
                    <a:pt x="0" y="88"/>
                    <a:pt x="0" y="87"/>
                    <a:pt x="0" y="85"/>
                  </a:cubicBezTo>
                  <a:cubicBezTo>
                    <a:pt x="0" y="83"/>
                    <a:pt x="0" y="82"/>
                    <a:pt x="1" y="81"/>
                  </a:cubicBezTo>
                  <a:cubicBezTo>
                    <a:pt x="3" y="80"/>
                    <a:pt x="4" y="79"/>
                    <a:pt x="6" y="79"/>
                  </a:cubicBezTo>
                  <a:cubicBezTo>
                    <a:pt x="27" y="79"/>
                    <a:pt x="27" y="79"/>
                    <a:pt x="27" y="79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9" y="34"/>
                    <a:pt x="9" y="32"/>
                    <a:pt x="9" y="31"/>
                  </a:cubicBezTo>
                  <a:cubicBezTo>
                    <a:pt x="9" y="29"/>
                    <a:pt x="9" y="27"/>
                    <a:pt x="10" y="26"/>
                  </a:cubicBezTo>
                  <a:cubicBezTo>
                    <a:pt x="12" y="25"/>
                    <a:pt x="13" y="24"/>
                    <a:pt x="15" y="24"/>
                  </a:cubicBezTo>
                  <a:cubicBezTo>
                    <a:pt x="16" y="24"/>
                    <a:pt x="18" y="25"/>
                    <a:pt x="19" y="26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31" y="26"/>
                    <a:pt x="131" y="26"/>
                    <a:pt x="131" y="26"/>
                  </a:cubicBezTo>
                  <a:cubicBezTo>
                    <a:pt x="133" y="25"/>
                    <a:pt x="134" y="24"/>
                    <a:pt x="136" y="24"/>
                  </a:cubicBezTo>
                  <a:cubicBezTo>
                    <a:pt x="137" y="24"/>
                    <a:pt x="139" y="25"/>
                    <a:pt x="140" y="26"/>
                  </a:cubicBezTo>
                  <a:cubicBezTo>
                    <a:pt x="141" y="27"/>
                    <a:pt x="142" y="29"/>
                    <a:pt x="142" y="31"/>
                  </a:cubicBezTo>
                  <a:cubicBezTo>
                    <a:pt x="142" y="32"/>
                    <a:pt x="141" y="34"/>
                    <a:pt x="140" y="35"/>
                  </a:cubicBezTo>
                  <a:cubicBezTo>
                    <a:pt x="124" y="51"/>
                    <a:pt x="124" y="51"/>
                    <a:pt x="124" y="51"/>
                  </a:cubicBezTo>
                  <a:cubicBezTo>
                    <a:pt x="124" y="79"/>
                    <a:pt x="124" y="79"/>
                    <a:pt x="124" y="79"/>
                  </a:cubicBezTo>
                  <a:cubicBezTo>
                    <a:pt x="145" y="79"/>
                    <a:pt x="145" y="79"/>
                    <a:pt x="145" y="79"/>
                  </a:cubicBezTo>
                  <a:cubicBezTo>
                    <a:pt x="146" y="79"/>
                    <a:pt x="148" y="80"/>
                    <a:pt x="149" y="81"/>
                  </a:cubicBezTo>
                  <a:close/>
                  <a:moveTo>
                    <a:pt x="105" y="31"/>
                  </a:moveTo>
                  <a:cubicBezTo>
                    <a:pt x="45" y="31"/>
                    <a:pt x="45" y="31"/>
                    <a:pt x="45" y="31"/>
                  </a:cubicBezTo>
                  <a:cubicBezTo>
                    <a:pt x="45" y="22"/>
                    <a:pt x="48" y="15"/>
                    <a:pt x="54" y="9"/>
                  </a:cubicBezTo>
                  <a:cubicBezTo>
                    <a:pt x="60" y="3"/>
                    <a:pt x="67" y="0"/>
                    <a:pt x="75" y="0"/>
                  </a:cubicBezTo>
                  <a:cubicBezTo>
                    <a:pt x="84" y="0"/>
                    <a:pt x="91" y="3"/>
                    <a:pt x="97" y="9"/>
                  </a:cubicBezTo>
                  <a:cubicBezTo>
                    <a:pt x="103" y="15"/>
                    <a:pt x="105" y="22"/>
                    <a:pt x="105" y="3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2"/>
            <p:cNvSpPr>
              <a:spLocks noEditPoints="1"/>
            </p:cNvSpPr>
            <p:nvPr/>
          </p:nvSpPr>
          <p:spPr bwMode="auto">
            <a:xfrm>
              <a:off x="8362204" y="4270774"/>
              <a:ext cx="160196" cy="176580"/>
            </a:xfrm>
            <a:custGeom>
              <a:avLst/>
              <a:gdLst>
                <a:gd name="T0" fmla="*/ 133 w 133"/>
                <a:gd name="T1" fmla="*/ 121 h 146"/>
                <a:gd name="T2" fmla="*/ 126 w 133"/>
                <a:gd name="T3" fmla="*/ 139 h 146"/>
                <a:gd name="T4" fmla="*/ 108 w 133"/>
                <a:gd name="T5" fmla="*/ 146 h 146"/>
                <a:gd name="T6" fmla="*/ 25 w 133"/>
                <a:gd name="T7" fmla="*/ 146 h 146"/>
                <a:gd name="T8" fmla="*/ 7 w 133"/>
                <a:gd name="T9" fmla="*/ 139 h 146"/>
                <a:gd name="T10" fmla="*/ 0 w 133"/>
                <a:gd name="T11" fmla="*/ 121 h 146"/>
                <a:gd name="T12" fmla="*/ 0 w 133"/>
                <a:gd name="T13" fmla="*/ 111 h 146"/>
                <a:gd name="T14" fmla="*/ 2 w 133"/>
                <a:gd name="T15" fmla="*/ 101 h 146"/>
                <a:gd name="T16" fmla="*/ 4 w 133"/>
                <a:gd name="T17" fmla="*/ 91 h 146"/>
                <a:gd name="T18" fmla="*/ 8 w 133"/>
                <a:gd name="T19" fmla="*/ 82 h 146"/>
                <a:gd name="T20" fmla="*/ 14 w 133"/>
                <a:gd name="T21" fmla="*/ 74 h 146"/>
                <a:gd name="T22" fmla="*/ 22 w 133"/>
                <a:gd name="T23" fmla="*/ 69 h 146"/>
                <a:gd name="T24" fmla="*/ 33 w 133"/>
                <a:gd name="T25" fmla="*/ 67 h 146"/>
                <a:gd name="T26" fmla="*/ 37 w 133"/>
                <a:gd name="T27" fmla="*/ 69 h 146"/>
                <a:gd name="T28" fmla="*/ 44 w 133"/>
                <a:gd name="T29" fmla="*/ 73 h 146"/>
                <a:gd name="T30" fmla="*/ 54 w 133"/>
                <a:gd name="T31" fmla="*/ 78 h 146"/>
                <a:gd name="T32" fmla="*/ 66 w 133"/>
                <a:gd name="T33" fmla="*/ 80 h 146"/>
                <a:gd name="T34" fmla="*/ 79 w 133"/>
                <a:gd name="T35" fmla="*/ 78 h 146"/>
                <a:gd name="T36" fmla="*/ 89 w 133"/>
                <a:gd name="T37" fmla="*/ 73 h 146"/>
                <a:gd name="T38" fmla="*/ 96 w 133"/>
                <a:gd name="T39" fmla="*/ 69 h 146"/>
                <a:gd name="T40" fmla="*/ 100 w 133"/>
                <a:gd name="T41" fmla="*/ 67 h 146"/>
                <a:gd name="T42" fmla="*/ 111 w 133"/>
                <a:gd name="T43" fmla="*/ 69 h 146"/>
                <a:gd name="T44" fmla="*/ 119 w 133"/>
                <a:gd name="T45" fmla="*/ 74 h 146"/>
                <a:gd name="T46" fmla="*/ 125 w 133"/>
                <a:gd name="T47" fmla="*/ 82 h 146"/>
                <a:gd name="T48" fmla="*/ 129 w 133"/>
                <a:gd name="T49" fmla="*/ 91 h 146"/>
                <a:gd name="T50" fmla="*/ 131 w 133"/>
                <a:gd name="T51" fmla="*/ 101 h 146"/>
                <a:gd name="T52" fmla="*/ 133 w 133"/>
                <a:gd name="T53" fmla="*/ 111 h 146"/>
                <a:gd name="T54" fmla="*/ 133 w 133"/>
                <a:gd name="T55" fmla="*/ 121 h 146"/>
                <a:gd name="T56" fmla="*/ 92 w 133"/>
                <a:gd name="T57" fmla="*/ 11 h 146"/>
                <a:gd name="T58" fmla="*/ 103 w 133"/>
                <a:gd name="T59" fmla="*/ 37 h 146"/>
                <a:gd name="T60" fmla="*/ 92 w 133"/>
                <a:gd name="T61" fmla="*/ 62 h 146"/>
                <a:gd name="T62" fmla="*/ 66 w 133"/>
                <a:gd name="T63" fmla="*/ 73 h 146"/>
                <a:gd name="T64" fmla="*/ 41 w 133"/>
                <a:gd name="T65" fmla="*/ 62 h 146"/>
                <a:gd name="T66" fmla="*/ 30 w 133"/>
                <a:gd name="T67" fmla="*/ 37 h 146"/>
                <a:gd name="T68" fmla="*/ 41 w 133"/>
                <a:gd name="T69" fmla="*/ 11 h 146"/>
                <a:gd name="T70" fmla="*/ 66 w 133"/>
                <a:gd name="T71" fmla="*/ 0 h 146"/>
                <a:gd name="T72" fmla="*/ 92 w 133"/>
                <a:gd name="T73" fmla="*/ 1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3" h="146">
                  <a:moveTo>
                    <a:pt x="133" y="121"/>
                  </a:moveTo>
                  <a:cubicBezTo>
                    <a:pt x="133" y="129"/>
                    <a:pt x="131" y="135"/>
                    <a:pt x="126" y="139"/>
                  </a:cubicBezTo>
                  <a:cubicBezTo>
                    <a:pt x="121" y="143"/>
                    <a:pt x="115" y="146"/>
                    <a:pt x="108" y="146"/>
                  </a:cubicBezTo>
                  <a:cubicBezTo>
                    <a:pt x="25" y="146"/>
                    <a:pt x="25" y="146"/>
                    <a:pt x="25" y="146"/>
                  </a:cubicBezTo>
                  <a:cubicBezTo>
                    <a:pt x="17" y="146"/>
                    <a:pt x="11" y="143"/>
                    <a:pt x="7" y="139"/>
                  </a:cubicBezTo>
                  <a:cubicBezTo>
                    <a:pt x="2" y="135"/>
                    <a:pt x="0" y="129"/>
                    <a:pt x="0" y="121"/>
                  </a:cubicBezTo>
                  <a:cubicBezTo>
                    <a:pt x="0" y="118"/>
                    <a:pt x="0" y="114"/>
                    <a:pt x="0" y="111"/>
                  </a:cubicBezTo>
                  <a:cubicBezTo>
                    <a:pt x="0" y="108"/>
                    <a:pt x="1" y="105"/>
                    <a:pt x="2" y="101"/>
                  </a:cubicBezTo>
                  <a:cubicBezTo>
                    <a:pt x="2" y="97"/>
                    <a:pt x="3" y="94"/>
                    <a:pt x="4" y="91"/>
                  </a:cubicBezTo>
                  <a:cubicBezTo>
                    <a:pt x="5" y="88"/>
                    <a:pt x="6" y="85"/>
                    <a:pt x="8" y="82"/>
                  </a:cubicBezTo>
                  <a:cubicBezTo>
                    <a:pt x="10" y="79"/>
                    <a:pt x="12" y="76"/>
                    <a:pt x="14" y="74"/>
                  </a:cubicBezTo>
                  <a:cubicBezTo>
                    <a:pt x="16" y="72"/>
                    <a:pt x="19" y="70"/>
                    <a:pt x="22" y="69"/>
                  </a:cubicBezTo>
                  <a:cubicBezTo>
                    <a:pt x="25" y="68"/>
                    <a:pt x="29" y="67"/>
                    <a:pt x="33" y="67"/>
                  </a:cubicBezTo>
                  <a:cubicBezTo>
                    <a:pt x="33" y="67"/>
                    <a:pt x="34" y="68"/>
                    <a:pt x="37" y="69"/>
                  </a:cubicBezTo>
                  <a:cubicBezTo>
                    <a:pt x="39" y="70"/>
                    <a:pt x="41" y="72"/>
                    <a:pt x="44" y="73"/>
                  </a:cubicBezTo>
                  <a:cubicBezTo>
                    <a:pt x="46" y="75"/>
                    <a:pt x="50" y="77"/>
                    <a:pt x="54" y="78"/>
                  </a:cubicBezTo>
                  <a:cubicBezTo>
                    <a:pt x="58" y="79"/>
                    <a:pt x="62" y="80"/>
                    <a:pt x="66" y="80"/>
                  </a:cubicBezTo>
                  <a:cubicBezTo>
                    <a:pt x="71" y="80"/>
                    <a:pt x="75" y="79"/>
                    <a:pt x="79" y="78"/>
                  </a:cubicBezTo>
                  <a:cubicBezTo>
                    <a:pt x="83" y="77"/>
                    <a:pt x="87" y="75"/>
                    <a:pt x="89" y="73"/>
                  </a:cubicBezTo>
                  <a:cubicBezTo>
                    <a:pt x="92" y="72"/>
                    <a:pt x="94" y="70"/>
                    <a:pt x="96" y="69"/>
                  </a:cubicBezTo>
                  <a:cubicBezTo>
                    <a:pt x="98" y="68"/>
                    <a:pt x="100" y="67"/>
                    <a:pt x="100" y="67"/>
                  </a:cubicBezTo>
                  <a:cubicBezTo>
                    <a:pt x="104" y="67"/>
                    <a:pt x="108" y="68"/>
                    <a:pt x="111" y="69"/>
                  </a:cubicBezTo>
                  <a:cubicBezTo>
                    <a:pt x="114" y="70"/>
                    <a:pt x="117" y="72"/>
                    <a:pt x="119" y="74"/>
                  </a:cubicBezTo>
                  <a:cubicBezTo>
                    <a:pt x="121" y="76"/>
                    <a:pt x="123" y="79"/>
                    <a:pt x="125" y="82"/>
                  </a:cubicBezTo>
                  <a:cubicBezTo>
                    <a:pt x="126" y="85"/>
                    <a:pt x="128" y="88"/>
                    <a:pt x="129" y="91"/>
                  </a:cubicBezTo>
                  <a:cubicBezTo>
                    <a:pt x="130" y="94"/>
                    <a:pt x="131" y="97"/>
                    <a:pt x="131" y="101"/>
                  </a:cubicBezTo>
                  <a:cubicBezTo>
                    <a:pt x="132" y="105"/>
                    <a:pt x="132" y="108"/>
                    <a:pt x="133" y="111"/>
                  </a:cubicBezTo>
                  <a:cubicBezTo>
                    <a:pt x="133" y="114"/>
                    <a:pt x="133" y="118"/>
                    <a:pt x="133" y="121"/>
                  </a:cubicBezTo>
                  <a:close/>
                  <a:moveTo>
                    <a:pt x="92" y="11"/>
                  </a:moveTo>
                  <a:cubicBezTo>
                    <a:pt x="99" y="18"/>
                    <a:pt x="103" y="27"/>
                    <a:pt x="103" y="37"/>
                  </a:cubicBezTo>
                  <a:cubicBezTo>
                    <a:pt x="103" y="47"/>
                    <a:pt x="99" y="55"/>
                    <a:pt x="92" y="62"/>
                  </a:cubicBezTo>
                  <a:cubicBezTo>
                    <a:pt x="85" y="69"/>
                    <a:pt x="76" y="73"/>
                    <a:pt x="66" y="73"/>
                  </a:cubicBezTo>
                  <a:cubicBezTo>
                    <a:pt x="56" y="73"/>
                    <a:pt x="48" y="69"/>
                    <a:pt x="41" y="62"/>
                  </a:cubicBezTo>
                  <a:cubicBezTo>
                    <a:pt x="34" y="55"/>
                    <a:pt x="30" y="47"/>
                    <a:pt x="30" y="37"/>
                  </a:cubicBezTo>
                  <a:cubicBezTo>
                    <a:pt x="30" y="27"/>
                    <a:pt x="34" y="18"/>
                    <a:pt x="41" y="11"/>
                  </a:cubicBezTo>
                  <a:cubicBezTo>
                    <a:pt x="48" y="4"/>
                    <a:pt x="56" y="0"/>
                    <a:pt x="66" y="0"/>
                  </a:cubicBezTo>
                  <a:cubicBezTo>
                    <a:pt x="76" y="0"/>
                    <a:pt x="85" y="4"/>
                    <a:pt x="92" y="1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Shape 388">
              <a:extLst>
                <a:ext uri="{FF2B5EF4-FFF2-40B4-BE49-F238E27FC236}">
                  <a16:creationId xmlns:a16="http://schemas.microsoft.com/office/drawing/2014/main" id="{EAEAD7B1-556E-457B-B4EA-4BED62400186}"/>
                </a:ext>
              </a:extLst>
            </p:cNvPr>
            <p:cNvSpPr/>
            <p:nvPr/>
          </p:nvSpPr>
          <p:spPr>
            <a:xfrm>
              <a:off x="2425266" y="1697485"/>
              <a:ext cx="2099217" cy="71860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dirty="0"/>
                <a:t>자취생들의 식비 부담</a:t>
              </a:r>
              <a:endParaRPr sz="1400" dirty="0"/>
            </a:p>
          </p:txBody>
        </p:sp>
        <p:sp>
          <p:nvSpPr>
            <p:cNvPr id="57" name="Shape 388">
              <a:extLst>
                <a:ext uri="{FF2B5EF4-FFF2-40B4-BE49-F238E27FC236}">
                  <a16:creationId xmlns:a16="http://schemas.microsoft.com/office/drawing/2014/main" id="{7F9E4EFD-DF97-4BB3-A801-660FE7272056}"/>
                </a:ext>
              </a:extLst>
            </p:cNvPr>
            <p:cNvSpPr/>
            <p:nvPr/>
          </p:nvSpPr>
          <p:spPr>
            <a:xfrm>
              <a:off x="5497344" y="5393824"/>
              <a:ext cx="2194406" cy="718603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38100" tIns="38100" rIns="38100" bIns="3810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dirty="0"/>
                <a:t>시중 레시피 참조</a:t>
              </a:r>
              <a:endParaRPr sz="1400" dirty="0"/>
            </a:p>
          </p:txBody>
        </p:sp>
        <p:grpSp>
          <p:nvGrpSpPr>
            <p:cNvPr id="58" name="Group 132">
              <a:extLst>
                <a:ext uri="{FF2B5EF4-FFF2-40B4-BE49-F238E27FC236}">
                  <a16:creationId xmlns:a16="http://schemas.microsoft.com/office/drawing/2014/main" id="{EDBF2992-88CE-4340-B4D1-2EC179C46093}"/>
                </a:ext>
              </a:extLst>
            </p:cNvPr>
            <p:cNvGrpSpPr/>
            <p:nvPr/>
          </p:nvGrpSpPr>
          <p:grpSpPr>
            <a:xfrm rot="16200000" flipH="1">
              <a:off x="3118774" y="2503516"/>
              <a:ext cx="712203" cy="60527"/>
              <a:chOff x="4113369" y="3398728"/>
              <a:chExt cx="712388" cy="60543"/>
            </a:xfrm>
          </p:grpSpPr>
          <p:cxnSp>
            <p:nvCxnSpPr>
              <p:cNvPr id="59" name="Straight Connector 133">
                <a:extLst>
                  <a:ext uri="{FF2B5EF4-FFF2-40B4-BE49-F238E27FC236}">
                    <a16:creationId xmlns:a16="http://schemas.microsoft.com/office/drawing/2014/main" id="{20D214F4-B484-4C77-B36C-3700AD692BE3}"/>
                  </a:ext>
                </a:extLst>
              </p:cNvPr>
              <p:cNvCxnSpPr/>
              <p:nvPr/>
            </p:nvCxnSpPr>
            <p:spPr>
              <a:xfrm>
                <a:off x="4147932" y="3429000"/>
                <a:ext cx="642783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134">
                <a:extLst>
                  <a:ext uri="{FF2B5EF4-FFF2-40B4-BE49-F238E27FC236}">
                    <a16:creationId xmlns:a16="http://schemas.microsoft.com/office/drawing/2014/main" id="{9CEF3D6F-F561-4277-9676-AC628CF25F44}"/>
                  </a:ext>
                </a:extLst>
              </p:cNvPr>
              <p:cNvSpPr/>
              <p:nvPr/>
            </p:nvSpPr>
            <p:spPr>
              <a:xfrm>
                <a:off x="4113369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  <p:sp>
            <p:nvSpPr>
              <p:cNvPr id="61" name="Oval 135">
                <a:extLst>
                  <a:ext uri="{FF2B5EF4-FFF2-40B4-BE49-F238E27FC236}">
                    <a16:creationId xmlns:a16="http://schemas.microsoft.com/office/drawing/2014/main" id="{6013B071-7E07-45FD-B48C-94AA679C7281}"/>
                  </a:ext>
                </a:extLst>
              </p:cNvPr>
              <p:cNvSpPr/>
              <p:nvPr/>
            </p:nvSpPr>
            <p:spPr>
              <a:xfrm>
                <a:off x="4765214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</p:grpSp>
        <p:grpSp>
          <p:nvGrpSpPr>
            <p:cNvPr id="62" name="Group 132">
              <a:extLst>
                <a:ext uri="{FF2B5EF4-FFF2-40B4-BE49-F238E27FC236}">
                  <a16:creationId xmlns:a16="http://schemas.microsoft.com/office/drawing/2014/main" id="{9A3D266C-CB4A-47AA-BC20-2914FB13DDB8}"/>
                </a:ext>
              </a:extLst>
            </p:cNvPr>
            <p:cNvGrpSpPr/>
            <p:nvPr/>
          </p:nvGrpSpPr>
          <p:grpSpPr>
            <a:xfrm rot="16200000" flipH="1">
              <a:off x="8679170" y="5844162"/>
              <a:ext cx="367602" cy="92281"/>
              <a:chOff x="4113369" y="3398728"/>
              <a:chExt cx="712388" cy="60543"/>
            </a:xfrm>
          </p:grpSpPr>
          <p:cxnSp>
            <p:nvCxnSpPr>
              <p:cNvPr id="63" name="Straight Connector 133">
                <a:extLst>
                  <a:ext uri="{FF2B5EF4-FFF2-40B4-BE49-F238E27FC236}">
                    <a16:creationId xmlns:a16="http://schemas.microsoft.com/office/drawing/2014/main" id="{45C03C04-7575-4D98-9CDC-4A47039669BD}"/>
                  </a:ext>
                </a:extLst>
              </p:cNvPr>
              <p:cNvCxnSpPr/>
              <p:nvPr/>
            </p:nvCxnSpPr>
            <p:spPr>
              <a:xfrm>
                <a:off x="4147932" y="3429000"/>
                <a:ext cx="642783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Oval 134">
                <a:extLst>
                  <a:ext uri="{FF2B5EF4-FFF2-40B4-BE49-F238E27FC236}">
                    <a16:creationId xmlns:a16="http://schemas.microsoft.com/office/drawing/2014/main" id="{43391739-FE41-4EEA-B4E9-9E8B4D74A162}"/>
                  </a:ext>
                </a:extLst>
              </p:cNvPr>
              <p:cNvSpPr/>
              <p:nvPr/>
            </p:nvSpPr>
            <p:spPr>
              <a:xfrm>
                <a:off x="4113369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  <p:sp>
            <p:nvSpPr>
              <p:cNvPr id="65" name="Oval 135">
                <a:extLst>
                  <a:ext uri="{FF2B5EF4-FFF2-40B4-BE49-F238E27FC236}">
                    <a16:creationId xmlns:a16="http://schemas.microsoft.com/office/drawing/2014/main" id="{1BDDC52E-7EE0-4555-B48B-A55AB3B3EA02}"/>
                  </a:ext>
                </a:extLst>
              </p:cNvPr>
              <p:cNvSpPr/>
              <p:nvPr/>
            </p:nvSpPr>
            <p:spPr>
              <a:xfrm>
                <a:off x="4765214" y="3398728"/>
                <a:ext cx="60543" cy="6054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598"/>
              </a:p>
            </p:txBody>
          </p:sp>
        </p:grpSp>
      </p:grpSp>
      <p:sp>
        <p:nvSpPr>
          <p:cNvPr id="68" name="직사각형 67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/>
          <p:cNvSpPr txBox="1">
            <a:spLocks noChangeArrowheads="1"/>
          </p:cNvSpPr>
          <p:nvPr/>
        </p:nvSpPr>
        <p:spPr bwMode="auto">
          <a:xfrm>
            <a:off x="200024" y="561550"/>
            <a:ext cx="1589019" cy="345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소개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630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7"/>
          <p:cNvSpPr txBox="1">
            <a:spLocks noChangeArrowheads="1"/>
          </p:cNvSpPr>
          <p:nvPr/>
        </p:nvSpPr>
        <p:spPr bwMode="auto">
          <a:xfrm>
            <a:off x="1801182" y="55161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프로젝트 목표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graphicFrame>
        <p:nvGraphicFramePr>
          <p:cNvPr id="67" name="다이어그램 66"/>
          <p:cNvGraphicFramePr/>
          <p:nvPr>
            <p:extLst>
              <p:ext uri="{D42A27DB-BD31-4B8C-83A1-F6EECF244321}">
                <p14:modId xmlns:p14="http://schemas.microsoft.com/office/powerpoint/2010/main" val="3273948685"/>
              </p:ext>
            </p:extLst>
          </p:nvPr>
        </p:nvGraphicFramePr>
        <p:xfrm>
          <a:off x="1349374" y="830854"/>
          <a:ext cx="9493251" cy="56959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직사각형 7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200024" y="561550"/>
            <a:ext cx="1589019" cy="345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소개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630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14"/>
          <p:cNvSpPr/>
          <p:nvPr/>
        </p:nvSpPr>
        <p:spPr>
          <a:xfrm>
            <a:off x="1044314" y="2012253"/>
            <a:ext cx="914162" cy="914162"/>
          </a:xfrm>
          <a:prstGeom prst="ellipse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8"/>
          </a:p>
        </p:txBody>
      </p:sp>
      <p:sp>
        <p:nvSpPr>
          <p:cNvPr id="10" name="TextBox 9"/>
          <p:cNvSpPr txBox="1"/>
          <p:nvPr/>
        </p:nvSpPr>
        <p:spPr>
          <a:xfrm>
            <a:off x="2109379" y="2049505"/>
            <a:ext cx="824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Roboto Thin" charset="0"/>
                <a:cs typeface="Roboto Thin" charset="0"/>
              </a:rPr>
              <a:t>START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42975" y="3551420"/>
            <a:ext cx="29112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사용자는 초기화면에 현재 자신이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가지고 있는 요리 재료를 선택한다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.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ea typeface="Roboto Thin" charset="0"/>
              <a:cs typeface="Roboto Thin" charset="0"/>
            </a:endParaRPr>
          </a:p>
        </p:txBody>
      </p:sp>
      <p:sp>
        <p:nvSpPr>
          <p:cNvPr id="13" name="Oval 20"/>
          <p:cNvSpPr/>
          <p:nvPr/>
        </p:nvSpPr>
        <p:spPr>
          <a:xfrm>
            <a:off x="4108403" y="2018702"/>
            <a:ext cx="914162" cy="91416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8"/>
          </a:p>
        </p:txBody>
      </p:sp>
      <p:sp>
        <p:nvSpPr>
          <p:cNvPr id="17" name="Oval 26"/>
          <p:cNvSpPr/>
          <p:nvPr/>
        </p:nvSpPr>
        <p:spPr>
          <a:xfrm>
            <a:off x="8245988" y="2022452"/>
            <a:ext cx="914162" cy="914162"/>
          </a:xfrm>
          <a:prstGeom prst="ellipse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98"/>
          </a:p>
        </p:txBody>
      </p:sp>
      <p:sp>
        <p:nvSpPr>
          <p:cNvPr id="21" name="Freeform 10"/>
          <p:cNvSpPr>
            <a:spLocks noEditPoints="1"/>
          </p:cNvSpPr>
          <p:nvPr/>
        </p:nvSpPr>
        <p:spPr bwMode="auto">
          <a:xfrm>
            <a:off x="1259047" y="2232659"/>
            <a:ext cx="436011" cy="481724"/>
          </a:xfrm>
          <a:custGeom>
            <a:avLst/>
            <a:gdLst>
              <a:gd name="T0" fmla="*/ 0 w 187"/>
              <a:gd name="T1" fmla="*/ 208 h 208"/>
              <a:gd name="T2" fmla="*/ 7 w 187"/>
              <a:gd name="T3" fmla="*/ 154 h 208"/>
              <a:gd name="T4" fmla="*/ 15 w 187"/>
              <a:gd name="T5" fmla="*/ 140 h 208"/>
              <a:gd name="T6" fmla="*/ 28 w 187"/>
              <a:gd name="T7" fmla="*/ 135 h 208"/>
              <a:gd name="T8" fmla="*/ 158 w 187"/>
              <a:gd name="T9" fmla="*/ 135 h 208"/>
              <a:gd name="T10" fmla="*/ 172 w 187"/>
              <a:gd name="T11" fmla="*/ 140 h 208"/>
              <a:gd name="T12" fmla="*/ 179 w 187"/>
              <a:gd name="T13" fmla="*/ 154 h 208"/>
              <a:gd name="T14" fmla="*/ 187 w 187"/>
              <a:gd name="T15" fmla="*/ 208 h 208"/>
              <a:gd name="T16" fmla="*/ 0 w 187"/>
              <a:gd name="T17" fmla="*/ 208 h 208"/>
              <a:gd name="T18" fmla="*/ 52 w 187"/>
              <a:gd name="T19" fmla="*/ 41 h 208"/>
              <a:gd name="T20" fmla="*/ 64 w 187"/>
              <a:gd name="T21" fmla="*/ 12 h 208"/>
              <a:gd name="T22" fmla="*/ 93 w 187"/>
              <a:gd name="T23" fmla="*/ 0 h 208"/>
              <a:gd name="T24" fmla="*/ 123 w 187"/>
              <a:gd name="T25" fmla="*/ 12 h 208"/>
              <a:gd name="T26" fmla="*/ 135 w 187"/>
              <a:gd name="T27" fmla="*/ 41 h 208"/>
              <a:gd name="T28" fmla="*/ 135 w 187"/>
              <a:gd name="T29" fmla="*/ 47 h 208"/>
              <a:gd name="T30" fmla="*/ 134 w 187"/>
              <a:gd name="T31" fmla="*/ 52 h 208"/>
              <a:gd name="T32" fmla="*/ 124 w 187"/>
              <a:gd name="T33" fmla="*/ 90 h 208"/>
              <a:gd name="T34" fmla="*/ 124 w 187"/>
              <a:gd name="T35" fmla="*/ 90 h 208"/>
              <a:gd name="T36" fmla="*/ 113 w 187"/>
              <a:gd name="T37" fmla="*/ 107 h 208"/>
              <a:gd name="T38" fmla="*/ 93 w 187"/>
              <a:gd name="T39" fmla="*/ 114 h 208"/>
              <a:gd name="T40" fmla="*/ 74 w 187"/>
              <a:gd name="T41" fmla="*/ 107 h 208"/>
              <a:gd name="T42" fmla="*/ 63 w 187"/>
              <a:gd name="T43" fmla="*/ 90 h 208"/>
              <a:gd name="T44" fmla="*/ 63 w 187"/>
              <a:gd name="T45" fmla="*/ 90 h 208"/>
              <a:gd name="T46" fmla="*/ 53 w 187"/>
              <a:gd name="T47" fmla="*/ 52 h 208"/>
              <a:gd name="T48" fmla="*/ 52 w 187"/>
              <a:gd name="T49" fmla="*/ 47 h 208"/>
              <a:gd name="T50" fmla="*/ 52 w 187"/>
              <a:gd name="T51" fmla="*/ 41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87" h="208">
                <a:moveTo>
                  <a:pt x="0" y="208"/>
                </a:moveTo>
                <a:cubicBezTo>
                  <a:pt x="7" y="154"/>
                  <a:pt x="7" y="154"/>
                  <a:pt x="7" y="154"/>
                </a:cubicBezTo>
                <a:cubicBezTo>
                  <a:pt x="8" y="149"/>
                  <a:pt x="11" y="144"/>
                  <a:pt x="15" y="140"/>
                </a:cubicBezTo>
                <a:cubicBezTo>
                  <a:pt x="19" y="137"/>
                  <a:pt x="23" y="135"/>
                  <a:pt x="28" y="135"/>
                </a:cubicBezTo>
                <a:cubicBezTo>
                  <a:pt x="158" y="135"/>
                  <a:pt x="158" y="135"/>
                  <a:pt x="158" y="135"/>
                </a:cubicBezTo>
                <a:cubicBezTo>
                  <a:pt x="163" y="135"/>
                  <a:pt x="168" y="137"/>
                  <a:pt x="172" y="140"/>
                </a:cubicBezTo>
                <a:cubicBezTo>
                  <a:pt x="176" y="144"/>
                  <a:pt x="178" y="148"/>
                  <a:pt x="179" y="154"/>
                </a:cubicBezTo>
                <a:cubicBezTo>
                  <a:pt x="187" y="208"/>
                  <a:pt x="187" y="208"/>
                  <a:pt x="187" y="208"/>
                </a:cubicBezTo>
                <a:lnTo>
                  <a:pt x="0" y="208"/>
                </a:lnTo>
                <a:close/>
                <a:moveTo>
                  <a:pt x="52" y="41"/>
                </a:moveTo>
                <a:cubicBezTo>
                  <a:pt x="52" y="30"/>
                  <a:pt x="56" y="20"/>
                  <a:pt x="64" y="12"/>
                </a:cubicBezTo>
                <a:cubicBezTo>
                  <a:pt x="72" y="4"/>
                  <a:pt x="82" y="0"/>
                  <a:pt x="93" y="0"/>
                </a:cubicBezTo>
                <a:cubicBezTo>
                  <a:pt x="105" y="0"/>
                  <a:pt x="114" y="4"/>
                  <a:pt x="123" y="12"/>
                </a:cubicBezTo>
                <a:cubicBezTo>
                  <a:pt x="131" y="20"/>
                  <a:pt x="135" y="30"/>
                  <a:pt x="135" y="41"/>
                </a:cubicBezTo>
                <a:cubicBezTo>
                  <a:pt x="135" y="43"/>
                  <a:pt x="135" y="45"/>
                  <a:pt x="135" y="47"/>
                </a:cubicBezTo>
                <a:cubicBezTo>
                  <a:pt x="134" y="48"/>
                  <a:pt x="134" y="50"/>
                  <a:pt x="134" y="52"/>
                </a:cubicBezTo>
                <a:cubicBezTo>
                  <a:pt x="124" y="90"/>
                  <a:pt x="124" y="90"/>
                  <a:pt x="124" y="90"/>
                </a:cubicBezTo>
                <a:cubicBezTo>
                  <a:pt x="124" y="90"/>
                  <a:pt x="124" y="90"/>
                  <a:pt x="124" y="90"/>
                </a:cubicBezTo>
                <a:cubicBezTo>
                  <a:pt x="122" y="97"/>
                  <a:pt x="118" y="103"/>
                  <a:pt x="113" y="107"/>
                </a:cubicBezTo>
                <a:cubicBezTo>
                  <a:pt x="107" y="112"/>
                  <a:pt x="101" y="114"/>
                  <a:pt x="93" y="114"/>
                </a:cubicBezTo>
                <a:cubicBezTo>
                  <a:pt x="86" y="114"/>
                  <a:pt x="79" y="112"/>
                  <a:pt x="74" y="107"/>
                </a:cubicBezTo>
                <a:cubicBezTo>
                  <a:pt x="68" y="103"/>
                  <a:pt x="65" y="97"/>
                  <a:pt x="63" y="90"/>
                </a:cubicBezTo>
                <a:cubicBezTo>
                  <a:pt x="63" y="90"/>
                  <a:pt x="63" y="90"/>
                  <a:pt x="63" y="90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50"/>
                  <a:pt x="52" y="48"/>
                  <a:pt x="52" y="47"/>
                </a:cubicBezTo>
                <a:cubicBezTo>
                  <a:pt x="52" y="45"/>
                  <a:pt x="52" y="43"/>
                  <a:pt x="52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11"/>
          <p:cNvSpPr>
            <a:spLocks noEditPoints="1"/>
          </p:cNvSpPr>
          <p:nvPr/>
        </p:nvSpPr>
        <p:spPr bwMode="auto">
          <a:xfrm>
            <a:off x="4303645" y="2240380"/>
            <a:ext cx="530951" cy="436011"/>
          </a:xfrm>
          <a:custGeom>
            <a:avLst/>
            <a:gdLst>
              <a:gd name="T0" fmla="*/ 0 w 229"/>
              <a:gd name="T1" fmla="*/ 187 h 187"/>
              <a:gd name="T2" fmla="*/ 7 w 229"/>
              <a:gd name="T3" fmla="*/ 141 h 187"/>
              <a:gd name="T4" fmla="*/ 13 w 229"/>
              <a:gd name="T5" fmla="*/ 130 h 187"/>
              <a:gd name="T6" fmla="*/ 24 w 229"/>
              <a:gd name="T7" fmla="*/ 125 h 187"/>
              <a:gd name="T8" fmla="*/ 65 w 229"/>
              <a:gd name="T9" fmla="*/ 125 h 187"/>
              <a:gd name="T10" fmla="*/ 57 w 229"/>
              <a:gd name="T11" fmla="*/ 139 h 187"/>
              <a:gd name="T12" fmla="*/ 50 w 229"/>
              <a:gd name="T13" fmla="*/ 187 h 187"/>
              <a:gd name="T14" fmla="*/ 0 w 229"/>
              <a:gd name="T15" fmla="*/ 187 h 187"/>
              <a:gd name="T16" fmla="*/ 44 w 229"/>
              <a:gd name="T17" fmla="*/ 46 h 187"/>
              <a:gd name="T18" fmla="*/ 55 w 229"/>
              <a:gd name="T19" fmla="*/ 21 h 187"/>
              <a:gd name="T20" fmla="*/ 80 w 229"/>
              <a:gd name="T21" fmla="*/ 11 h 187"/>
              <a:gd name="T22" fmla="*/ 100 w 229"/>
              <a:gd name="T23" fmla="*/ 17 h 187"/>
              <a:gd name="T24" fmla="*/ 96 w 229"/>
              <a:gd name="T25" fmla="*/ 35 h 187"/>
              <a:gd name="T26" fmla="*/ 98 w 229"/>
              <a:gd name="T27" fmla="*/ 46 h 187"/>
              <a:gd name="T28" fmla="*/ 107 w 229"/>
              <a:gd name="T29" fmla="*/ 80 h 187"/>
              <a:gd name="T30" fmla="*/ 106 w 229"/>
              <a:gd name="T31" fmla="*/ 87 h 187"/>
              <a:gd name="T32" fmla="*/ 105 w 229"/>
              <a:gd name="T33" fmla="*/ 87 h 187"/>
              <a:gd name="T34" fmla="*/ 96 w 229"/>
              <a:gd name="T35" fmla="*/ 102 h 187"/>
              <a:gd name="T36" fmla="*/ 80 w 229"/>
              <a:gd name="T37" fmla="*/ 108 h 187"/>
              <a:gd name="T38" fmla="*/ 63 w 229"/>
              <a:gd name="T39" fmla="*/ 102 h 187"/>
              <a:gd name="T40" fmla="*/ 54 w 229"/>
              <a:gd name="T41" fmla="*/ 87 h 187"/>
              <a:gd name="T42" fmla="*/ 45 w 229"/>
              <a:gd name="T43" fmla="*/ 55 h 187"/>
              <a:gd name="T44" fmla="*/ 45 w 229"/>
              <a:gd name="T45" fmla="*/ 51 h 187"/>
              <a:gd name="T46" fmla="*/ 44 w 229"/>
              <a:gd name="T47" fmla="*/ 46 h 187"/>
              <a:gd name="T48" fmla="*/ 60 w 229"/>
              <a:gd name="T49" fmla="*/ 187 h 187"/>
              <a:gd name="T50" fmla="*/ 67 w 229"/>
              <a:gd name="T51" fmla="*/ 139 h 187"/>
              <a:gd name="T52" fmla="*/ 74 w 229"/>
              <a:gd name="T53" fmla="*/ 127 h 187"/>
              <a:gd name="T54" fmla="*/ 86 w 229"/>
              <a:gd name="T55" fmla="*/ 122 h 187"/>
              <a:gd name="T56" fmla="*/ 203 w 229"/>
              <a:gd name="T57" fmla="*/ 122 h 187"/>
              <a:gd name="T58" fmla="*/ 215 w 229"/>
              <a:gd name="T59" fmla="*/ 127 h 187"/>
              <a:gd name="T60" fmla="*/ 222 w 229"/>
              <a:gd name="T61" fmla="*/ 139 h 187"/>
              <a:gd name="T62" fmla="*/ 229 w 229"/>
              <a:gd name="T63" fmla="*/ 187 h 187"/>
              <a:gd name="T64" fmla="*/ 60 w 229"/>
              <a:gd name="T65" fmla="*/ 187 h 187"/>
              <a:gd name="T66" fmla="*/ 107 w 229"/>
              <a:gd name="T67" fmla="*/ 37 h 187"/>
              <a:gd name="T68" fmla="*/ 118 w 229"/>
              <a:gd name="T69" fmla="*/ 11 h 187"/>
              <a:gd name="T70" fmla="*/ 145 w 229"/>
              <a:gd name="T71" fmla="*/ 0 h 187"/>
              <a:gd name="T72" fmla="*/ 171 w 229"/>
              <a:gd name="T73" fmla="*/ 11 h 187"/>
              <a:gd name="T74" fmla="*/ 182 w 229"/>
              <a:gd name="T75" fmla="*/ 37 h 187"/>
              <a:gd name="T76" fmla="*/ 181 w 229"/>
              <a:gd name="T77" fmla="*/ 47 h 187"/>
              <a:gd name="T78" fmla="*/ 172 w 229"/>
              <a:gd name="T79" fmla="*/ 82 h 187"/>
              <a:gd name="T80" fmla="*/ 162 w 229"/>
              <a:gd name="T81" fmla="*/ 97 h 187"/>
              <a:gd name="T82" fmla="*/ 145 w 229"/>
              <a:gd name="T83" fmla="*/ 103 h 187"/>
              <a:gd name="T84" fmla="*/ 127 w 229"/>
              <a:gd name="T85" fmla="*/ 97 h 187"/>
              <a:gd name="T86" fmla="*/ 118 w 229"/>
              <a:gd name="T87" fmla="*/ 82 h 187"/>
              <a:gd name="T88" fmla="*/ 117 w 229"/>
              <a:gd name="T89" fmla="*/ 82 h 187"/>
              <a:gd name="T90" fmla="*/ 109 w 229"/>
              <a:gd name="T91" fmla="*/ 47 h 187"/>
              <a:gd name="T92" fmla="*/ 107 w 229"/>
              <a:gd name="T93" fmla="*/ 37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29" h="187">
                <a:moveTo>
                  <a:pt x="0" y="187"/>
                </a:moveTo>
                <a:cubicBezTo>
                  <a:pt x="7" y="141"/>
                  <a:pt x="7" y="141"/>
                  <a:pt x="7" y="141"/>
                </a:cubicBezTo>
                <a:cubicBezTo>
                  <a:pt x="7" y="137"/>
                  <a:pt x="9" y="133"/>
                  <a:pt x="13" y="130"/>
                </a:cubicBezTo>
                <a:cubicBezTo>
                  <a:pt x="16" y="127"/>
                  <a:pt x="20" y="125"/>
                  <a:pt x="24" y="125"/>
                </a:cubicBezTo>
                <a:cubicBezTo>
                  <a:pt x="65" y="125"/>
                  <a:pt x="65" y="125"/>
                  <a:pt x="65" y="125"/>
                </a:cubicBezTo>
                <a:cubicBezTo>
                  <a:pt x="61" y="129"/>
                  <a:pt x="58" y="133"/>
                  <a:pt x="57" y="139"/>
                </a:cubicBezTo>
                <a:cubicBezTo>
                  <a:pt x="50" y="187"/>
                  <a:pt x="50" y="187"/>
                  <a:pt x="50" y="187"/>
                </a:cubicBezTo>
                <a:lnTo>
                  <a:pt x="0" y="187"/>
                </a:lnTo>
                <a:close/>
                <a:moveTo>
                  <a:pt x="44" y="46"/>
                </a:moveTo>
                <a:cubicBezTo>
                  <a:pt x="44" y="36"/>
                  <a:pt x="48" y="28"/>
                  <a:pt x="55" y="21"/>
                </a:cubicBezTo>
                <a:cubicBezTo>
                  <a:pt x="62" y="14"/>
                  <a:pt x="70" y="11"/>
                  <a:pt x="80" y="11"/>
                </a:cubicBezTo>
                <a:cubicBezTo>
                  <a:pt x="87" y="11"/>
                  <a:pt x="94" y="13"/>
                  <a:pt x="100" y="17"/>
                </a:cubicBezTo>
                <a:cubicBezTo>
                  <a:pt x="98" y="23"/>
                  <a:pt x="96" y="29"/>
                  <a:pt x="96" y="35"/>
                </a:cubicBezTo>
                <a:cubicBezTo>
                  <a:pt x="96" y="39"/>
                  <a:pt x="97" y="43"/>
                  <a:pt x="98" y="46"/>
                </a:cubicBezTo>
                <a:cubicBezTo>
                  <a:pt x="107" y="80"/>
                  <a:pt x="107" y="80"/>
                  <a:pt x="107" y="80"/>
                </a:cubicBezTo>
                <a:cubicBezTo>
                  <a:pt x="106" y="87"/>
                  <a:pt x="106" y="87"/>
                  <a:pt x="106" y="87"/>
                </a:cubicBezTo>
                <a:cubicBezTo>
                  <a:pt x="105" y="87"/>
                  <a:pt x="105" y="87"/>
                  <a:pt x="105" y="87"/>
                </a:cubicBezTo>
                <a:cubicBezTo>
                  <a:pt x="104" y="93"/>
                  <a:pt x="101" y="98"/>
                  <a:pt x="96" y="102"/>
                </a:cubicBezTo>
                <a:cubicBezTo>
                  <a:pt x="91" y="106"/>
                  <a:pt x="86" y="108"/>
                  <a:pt x="80" y="108"/>
                </a:cubicBezTo>
                <a:cubicBezTo>
                  <a:pt x="73" y="108"/>
                  <a:pt x="68" y="106"/>
                  <a:pt x="63" y="102"/>
                </a:cubicBezTo>
                <a:cubicBezTo>
                  <a:pt x="59" y="98"/>
                  <a:pt x="55" y="93"/>
                  <a:pt x="54" y="87"/>
                </a:cubicBezTo>
                <a:cubicBezTo>
                  <a:pt x="45" y="55"/>
                  <a:pt x="45" y="55"/>
                  <a:pt x="45" y="55"/>
                </a:cubicBezTo>
                <a:cubicBezTo>
                  <a:pt x="45" y="53"/>
                  <a:pt x="45" y="52"/>
                  <a:pt x="45" y="51"/>
                </a:cubicBezTo>
                <a:cubicBezTo>
                  <a:pt x="45" y="49"/>
                  <a:pt x="44" y="48"/>
                  <a:pt x="44" y="46"/>
                </a:cubicBezTo>
                <a:close/>
                <a:moveTo>
                  <a:pt x="60" y="187"/>
                </a:moveTo>
                <a:cubicBezTo>
                  <a:pt x="67" y="139"/>
                  <a:pt x="67" y="139"/>
                  <a:pt x="67" y="139"/>
                </a:cubicBezTo>
                <a:cubicBezTo>
                  <a:pt x="68" y="134"/>
                  <a:pt x="70" y="130"/>
                  <a:pt x="74" y="127"/>
                </a:cubicBezTo>
                <a:cubicBezTo>
                  <a:pt x="77" y="123"/>
                  <a:pt x="82" y="122"/>
                  <a:pt x="86" y="122"/>
                </a:cubicBezTo>
                <a:cubicBezTo>
                  <a:pt x="203" y="122"/>
                  <a:pt x="203" y="122"/>
                  <a:pt x="203" y="122"/>
                </a:cubicBezTo>
                <a:cubicBezTo>
                  <a:pt x="208" y="122"/>
                  <a:pt x="212" y="123"/>
                  <a:pt x="215" y="127"/>
                </a:cubicBezTo>
                <a:cubicBezTo>
                  <a:pt x="219" y="130"/>
                  <a:pt x="222" y="134"/>
                  <a:pt x="222" y="139"/>
                </a:cubicBezTo>
                <a:cubicBezTo>
                  <a:pt x="229" y="187"/>
                  <a:pt x="229" y="187"/>
                  <a:pt x="229" y="187"/>
                </a:cubicBezTo>
                <a:lnTo>
                  <a:pt x="60" y="187"/>
                </a:lnTo>
                <a:close/>
                <a:moveTo>
                  <a:pt x="107" y="37"/>
                </a:moveTo>
                <a:cubicBezTo>
                  <a:pt x="107" y="27"/>
                  <a:pt x="111" y="18"/>
                  <a:pt x="118" y="11"/>
                </a:cubicBezTo>
                <a:cubicBezTo>
                  <a:pt x="126" y="4"/>
                  <a:pt x="134" y="0"/>
                  <a:pt x="145" y="0"/>
                </a:cubicBezTo>
                <a:cubicBezTo>
                  <a:pt x="155" y="0"/>
                  <a:pt x="164" y="4"/>
                  <a:pt x="171" y="11"/>
                </a:cubicBezTo>
                <a:cubicBezTo>
                  <a:pt x="179" y="18"/>
                  <a:pt x="182" y="27"/>
                  <a:pt x="182" y="37"/>
                </a:cubicBezTo>
                <a:cubicBezTo>
                  <a:pt x="182" y="41"/>
                  <a:pt x="182" y="44"/>
                  <a:pt x="181" y="47"/>
                </a:cubicBezTo>
                <a:cubicBezTo>
                  <a:pt x="172" y="82"/>
                  <a:pt x="172" y="82"/>
                  <a:pt x="172" y="82"/>
                </a:cubicBezTo>
                <a:cubicBezTo>
                  <a:pt x="170" y="88"/>
                  <a:pt x="167" y="93"/>
                  <a:pt x="162" y="97"/>
                </a:cubicBezTo>
                <a:cubicBezTo>
                  <a:pt x="157" y="101"/>
                  <a:pt x="151" y="103"/>
                  <a:pt x="145" y="103"/>
                </a:cubicBezTo>
                <a:cubicBezTo>
                  <a:pt x="138" y="103"/>
                  <a:pt x="133" y="101"/>
                  <a:pt x="127" y="97"/>
                </a:cubicBezTo>
                <a:cubicBezTo>
                  <a:pt x="122" y="93"/>
                  <a:pt x="119" y="88"/>
                  <a:pt x="118" y="82"/>
                </a:cubicBezTo>
                <a:cubicBezTo>
                  <a:pt x="117" y="82"/>
                  <a:pt x="117" y="82"/>
                  <a:pt x="117" y="82"/>
                </a:cubicBezTo>
                <a:cubicBezTo>
                  <a:pt x="109" y="47"/>
                  <a:pt x="109" y="47"/>
                  <a:pt x="109" y="47"/>
                </a:cubicBezTo>
                <a:cubicBezTo>
                  <a:pt x="108" y="44"/>
                  <a:pt x="107" y="41"/>
                  <a:pt x="107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2"/>
          <p:cNvSpPr>
            <a:spLocks noEditPoints="1"/>
          </p:cNvSpPr>
          <p:nvPr/>
        </p:nvSpPr>
        <p:spPr bwMode="auto">
          <a:xfrm>
            <a:off x="8450755" y="2277184"/>
            <a:ext cx="530951" cy="344590"/>
          </a:xfrm>
          <a:custGeom>
            <a:avLst/>
            <a:gdLst>
              <a:gd name="T0" fmla="*/ 14 w 229"/>
              <a:gd name="T1" fmla="*/ 148 h 148"/>
              <a:gd name="T2" fmla="*/ 6 w 229"/>
              <a:gd name="T3" fmla="*/ 111 h 148"/>
              <a:gd name="T4" fmla="*/ 10 w 229"/>
              <a:gd name="T5" fmla="*/ 102 h 148"/>
              <a:gd name="T6" fmla="*/ 20 w 229"/>
              <a:gd name="T7" fmla="*/ 99 h 148"/>
              <a:gd name="T8" fmla="*/ 48 w 229"/>
              <a:gd name="T9" fmla="*/ 103 h 148"/>
              <a:gd name="T10" fmla="*/ 40 w 229"/>
              <a:gd name="T11" fmla="*/ 148 h 148"/>
              <a:gd name="T12" fmla="*/ 85 w 229"/>
              <a:gd name="T13" fmla="*/ 63 h 148"/>
              <a:gd name="T14" fmla="*/ 81 w 229"/>
              <a:gd name="T15" fmla="*/ 75 h 148"/>
              <a:gd name="T16" fmla="*/ 70 w 229"/>
              <a:gd name="T17" fmla="*/ 84 h 148"/>
              <a:gd name="T18" fmla="*/ 56 w 229"/>
              <a:gd name="T19" fmla="*/ 84 h 148"/>
              <a:gd name="T20" fmla="*/ 46 w 229"/>
              <a:gd name="T21" fmla="*/ 75 h 148"/>
              <a:gd name="T22" fmla="*/ 43 w 229"/>
              <a:gd name="T23" fmla="*/ 69 h 148"/>
              <a:gd name="T24" fmla="*/ 35 w 229"/>
              <a:gd name="T25" fmla="*/ 36 h 148"/>
              <a:gd name="T26" fmla="*/ 44 w 229"/>
              <a:gd name="T27" fmla="*/ 16 h 148"/>
              <a:gd name="T28" fmla="*/ 63 w 229"/>
              <a:gd name="T29" fmla="*/ 8 h 148"/>
              <a:gd name="T30" fmla="*/ 80 w 229"/>
              <a:gd name="T31" fmla="*/ 13 h 148"/>
              <a:gd name="T32" fmla="*/ 78 w 229"/>
              <a:gd name="T33" fmla="*/ 36 h 148"/>
              <a:gd name="T34" fmla="*/ 166 w 229"/>
              <a:gd name="T35" fmla="*/ 97 h 148"/>
              <a:gd name="T36" fmla="*/ 174 w 229"/>
              <a:gd name="T37" fmla="*/ 104 h 148"/>
              <a:gd name="T38" fmla="*/ 182 w 229"/>
              <a:gd name="T39" fmla="*/ 148 h 148"/>
              <a:gd name="T40" fmla="*/ 63 w 229"/>
              <a:gd name="T41" fmla="*/ 148 h 148"/>
              <a:gd name="T42" fmla="*/ 54 w 229"/>
              <a:gd name="T43" fmla="*/ 109 h 148"/>
              <a:gd name="T44" fmla="*/ 59 w 229"/>
              <a:gd name="T45" fmla="*/ 100 h 148"/>
              <a:gd name="T46" fmla="*/ 68 w 229"/>
              <a:gd name="T47" fmla="*/ 96 h 148"/>
              <a:gd name="T48" fmla="*/ 136 w 229"/>
              <a:gd name="T49" fmla="*/ 64 h 148"/>
              <a:gd name="T50" fmla="*/ 134 w 229"/>
              <a:gd name="T51" fmla="*/ 71 h 148"/>
              <a:gd name="T52" fmla="*/ 122 w 229"/>
              <a:gd name="T53" fmla="*/ 80 h 148"/>
              <a:gd name="T54" fmla="*/ 107 w 229"/>
              <a:gd name="T55" fmla="*/ 80 h 148"/>
              <a:gd name="T56" fmla="*/ 96 w 229"/>
              <a:gd name="T57" fmla="*/ 71 h 148"/>
              <a:gd name="T58" fmla="*/ 86 w 229"/>
              <a:gd name="T59" fmla="*/ 37 h 148"/>
              <a:gd name="T60" fmla="*/ 85 w 229"/>
              <a:gd name="T61" fmla="*/ 29 h 148"/>
              <a:gd name="T62" fmla="*/ 94 w 229"/>
              <a:gd name="T63" fmla="*/ 8 h 148"/>
              <a:gd name="T64" fmla="*/ 115 w 229"/>
              <a:gd name="T65" fmla="*/ 0 h 148"/>
              <a:gd name="T66" fmla="*/ 136 w 229"/>
              <a:gd name="T67" fmla="*/ 8 h 148"/>
              <a:gd name="T68" fmla="*/ 145 w 229"/>
              <a:gd name="T69" fmla="*/ 29 h 148"/>
              <a:gd name="T70" fmla="*/ 144 w 229"/>
              <a:gd name="T71" fmla="*/ 37 h 148"/>
              <a:gd name="T72" fmla="*/ 186 w 229"/>
              <a:gd name="T73" fmla="*/ 69 h 148"/>
              <a:gd name="T74" fmla="*/ 179 w 229"/>
              <a:gd name="T75" fmla="*/ 80 h 148"/>
              <a:gd name="T76" fmla="*/ 166 w 229"/>
              <a:gd name="T77" fmla="*/ 85 h 148"/>
              <a:gd name="T78" fmla="*/ 153 w 229"/>
              <a:gd name="T79" fmla="*/ 80 h 148"/>
              <a:gd name="T80" fmla="*/ 146 w 229"/>
              <a:gd name="T81" fmla="*/ 69 h 148"/>
              <a:gd name="T82" fmla="*/ 151 w 229"/>
              <a:gd name="T83" fmla="*/ 36 h 148"/>
              <a:gd name="T84" fmla="*/ 150 w 229"/>
              <a:gd name="T85" fmla="*/ 13 h 148"/>
              <a:gd name="T86" fmla="*/ 166 w 229"/>
              <a:gd name="T87" fmla="*/ 8 h 148"/>
              <a:gd name="T88" fmla="*/ 186 w 229"/>
              <a:gd name="T89" fmla="*/ 16 h 148"/>
              <a:gd name="T90" fmla="*/ 194 w 229"/>
              <a:gd name="T91" fmla="*/ 36 h 148"/>
              <a:gd name="T92" fmla="*/ 186 w 229"/>
              <a:gd name="T93" fmla="*/ 69 h 148"/>
              <a:gd name="T94" fmla="*/ 184 w 229"/>
              <a:gd name="T95" fmla="*/ 109 h 148"/>
              <a:gd name="T96" fmla="*/ 177 w 229"/>
              <a:gd name="T97" fmla="*/ 99 h 148"/>
              <a:gd name="T98" fmla="*/ 215 w 229"/>
              <a:gd name="T99" fmla="*/ 100 h 148"/>
              <a:gd name="T100" fmla="*/ 222 w 229"/>
              <a:gd name="T101" fmla="*/ 106 h 148"/>
              <a:gd name="T102" fmla="*/ 229 w 229"/>
              <a:gd name="T103" fmla="*/ 148 h 148"/>
              <a:gd name="T104" fmla="*/ 189 w 229"/>
              <a:gd name="T105" fmla="*/ 14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29" h="148">
                <a:moveTo>
                  <a:pt x="40" y="148"/>
                </a:moveTo>
                <a:cubicBezTo>
                  <a:pt x="14" y="148"/>
                  <a:pt x="14" y="148"/>
                  <a:pt x="14" y="148"/>
                </a:cubicBezTo>
                <a:cubicBezTo>
                  <a:pt x="0" y="148"/>
                  <a:pt x="0" y="148"/>
                  <a:pt x="0" y="148"/>
                </a:cubicBezTo>
                <a:cubicBezTo>
                  <a:pt x="6" y="111"/>
                  <a:pt x="6" y="111"/>
                  <a:pt x="6" y="111"/>
                </a:cubicBezTo>
                <a:cubicBezTo>
                  <a:pt x="6" y="110"/>
                  <a:pt x="6" y="108"/>
                  <a:pt x="7" y="106"/>
                </a:cubicBezTo>
                <a:cubicBezTo>
                  <a:pt x="8" y="105"/>
                  <a:pt x="9" y="104"/>
                  <a:pt x="10" y="102"/>
                </a:cubicBezTo>
                <a:cubicBezTo>
                  <a:pt x="12" y="101"/>
                  <a:pt x="13" y="100"/>
                  <a:pt x="15" y="100"/>
                </a:cubicBezTo>
                <a:cubicBezTo>
                  <a:pt x="16" y="99"/>
                  <a:pt x="18" y="99"/>
                  <a:pt x="20" y="99"/>
                </a:cubicBezTo>
                <a:cubicBezTo>
                  <a:pt x="52" y="99"/>
                  <a:pt x="52" y="99"/>
                  <a:pt x="52" y="99"/>
                </a:cubicBezTo>
                <a:cubicBezTo>
                  <a:pt x="50" y="100"/>
                  <a:pt x="49" y="101"/>
                  <a:pt x="48" y="103"/>
                </a:cubicBezTo>
                <a:cubicBezTo>
                  <a:pt x="47" y="105"/>
                  <a:pt x="46" y="107"/>
                  <a:pt x="45" y="109"/>
                </a:cubicBezTo>
                <a:lnTo>
                  <a:pt x="40" y="148"/>
                </a:lnTo>
                <a:close/>
                <a:moveTo>
                  <a:pt x="78" y="36"/>
                </a:moveTo>
                <a:cubicBezTo>
                  <a:pt x="85" y="63"/>
                  <a:pt x="85" y="63"/>
                  <a:pt x="85" y="63"/>
                </a:cubicBezTo>
                <a:cubicBezTo>
                  <a:pt x="84" y="69"/>
                  <a:pt x="84" y="69"/>
                  <a:pt x="84" y="69"/>
                </a:cubicBezTo>
                <a:cubicBezTo>
                  <a:pt x="83" y="71"/>
                  <a:pt x="82" y="73"/>
                  <a:pt x="81" y="75"/>
                </a:cubicBezTo>
                <a:cubicBezTo>
                  <a:pt x="80" y="77"/>
                  <a:pt x="78" y="79"/>
                  <a:pt x="76" y="80"/>
                </a:cubicBezTo>
                <a:cubicBezTo>
                  <a:pt x="75" y="82"/>
                  <a:pt x="73" y="83"/>
                  <a:pt x="70" y="84"/>
                </a:cubicBezTo>
                <a:cubicBezTo>
                  <a:pt x="68" y="84"/>
                  <a:pt x="66" y="85"/>
                  <a:pt x="63" y="85"/>
                </a:cubicBezTo>
                <a:cubicBezTo>
                  <a:pt x="61" y="85"/>
                  <a:pt x="59" y="84"/>
                  <a:pt x="56" y="84"/>
                </a:cubicBezTo>
                <a:cubicBezTo>
                  <a:pt x="54" y="83"/>
                  <a:pt x="52" y="82"/>
                  <a:pt x="50" y="80"/>
                </a:cubicBezTo>
                <a:cubicBezTo>
                  <a:pt x="49" y="79"/>
                  <a:pt x="47" y="77"/>
                  <a:pt x="46" y="75"/>
                </a:cubicBezTo>
                <a:cubicBezTo>
                  <a:pt x="44" y="73"/>
                  <a:pt x="44" y="71"/>
                  <a:pt x="43" y="69"/>
                </a:cubicBezTo>
                <a:cubicBezTo>
                  <a:pt x="43" y="69"/>
                  <a:pt x="43" y="69"/>
                  <a:pt x="43" y="69"/>
                </a:cubicBezTo>
                <a:cubicBezTo>
                  <a:pt x="36" y="43"/>
                  <a:pt x="36" y="43"/>
                  <a:pt x="36" y="43"/>
                </a:cubicBezTo>
                <a:cubicBezTo>
                  <a:pt x="36" y="40"/>
                  <a:pt x="35" y="38"/>
                  <a:pt x="35" y="36"/>
                </a:cubicBezTo>
                <a:cubicBezTo>
                  <a:pt x="35" y="32"/>
                  <a:pt x="36" y="28"/>
                  <a:pt x="38" y="25"/>
                </a:cubicBezTo>
                <a:cubicBezTo>
                  <a:pt x="39" y="21"/>
                  <a:pt x="41" y="19"/>
                  <a:pt x="44" y="16"/>
                </a:cubicBezTo>
                <a:cubicBezTo>
                  <a:pt x="46" y="13"/>
                  <a:pt x="49" y="11"/>
                  <a:pt x="52" y="10"/>
                </a:cubicBezTo>
                <a:cubicBezTo>
                  <a:pt x="56" y="8"/>
                  <a:pt x="59" y="8"/>
                  <a:pt x="63" y="8"/>
                </a:cubicBezTo>
                <a:cubicBezTo>
                  <a:pt x="66" y="8"/>
                  <a:pt x="69" y="8"/>
                  <a:pt x="72" y="9"/>
                </a:cubicBezTo>
                <a:cubicBezTo>
                  <a:pt x="75" y="10"/>
                  <a:pt x="77" y="11"/>
                  <a:pt x="80" y="13"/>
                </a:cubicBezTo>
                <a:cubicBezTo>
                  <a:pt x="78" y="18"/>
                  <a:pt x="77" y="22"/>
                  <a:pt x="77" y="27"/>
                </a:cubicBezTo>
                <a:cubicBezTo>
                  <a:pt x="77" y="30"/>
                  <a:pt x="77" y="33"/>
                  <a:pt x="78" y="36"/>
                </a:cubicBezTo>
                <a:close/>
                <a:moveTo>
                  <a:pt x="161" y="96"/>
                </a:moveTo>
                <a:cubicBezTo>
                  <a:pt x="163" y="96"/>
                  <a:pt x="165" y="96"/>
                  <a:pt x="166" y="97"/>
                </a:cubicBezTo>
                <a:cubicBezTo>
                  <a:pt x="168" y="98"/>
                  <a:pt x="170" y="99"/>
                  <a:pt x="171" y="100"/>
                </a:cubicBezTo>
                <a:cubicBezTo>
                  <a:pt x="172" y="101"/>
                  <a:pt x="173" y="102"/>
                  <a:pt x="174" y="104"/>
                </a:cubicBezTo>
                <a:cubicBezTo>
                  <a:pt x="175" y="106"/>
                  <a:pt x="176" y="107"/>
                  <a:pt x="176" y="109"/>
                </a:cubicBezTo>
                <a:cubicBezTo>
                  <a:pt x="182" y="148"/>
                  <a:pt x="182" y="148"/>
                  <a:pt x="182" y="148"/>
                </a:cubicBezTo>
                <a:cubicBezTo>
                  <a:pt x="167" y="148"/>
                  <a:pt x="167" y="148"/>
                  <a:pt x="167" y="148"/>
                </a:cubicBezTo>
                <a:cubicBezTo>
                  <a:pt x="63" y="148"/>
                  <a:pt x="63" y="148"/>
                  <a:pt x="63" y="148"/>
                </a:cubicBezTo>
                <a:cubicBezTo>
                  <a:pt x="48" y="148"/>
                  <a:pt x="48" y="148"/>
                  <a:pt x="48" y="148"/>
                </a:cubicBezTo>
                <a:cubicBezTo>
                  <a:pt x="54" y="109"/>
                  <a:pt x="54" y="109"/>
                  <a:pt x="54" y="109"/>
                </a:cubicBezTo>
                <a:cubicBezTo>
                  <a:pt x="54" y="107"/>
                  <a:pt x="54" y="106"/>
                  <a:pt x="55" y="104"/>
                </a:cubicBezTo>
                <a:cubicBezTo>
                  <a:pt x="56" y="102"/>
                  <a:pt x="57" y="101"/>
                  <a:pt x="59" y="100"/>
                </a:cubicBezTo>
                <a:cubicBezTo>
                  <a:pt x="60" y="99"/>
                  <a:pt x="62" y="98"/>
                  <a:pt x="63" y="97"/>
                </a:cubicBezTo>
                <a:cubicBezTo>
                  <a:pt x="65" y="96"/>
                  <a:pt x="67" y="96"/>
                  <a:pt x="68" y="96"/>
                </a:cubicBezTo>
                <a:lnTo>
                  <a:pt x="161" y="96"/>
                </a:lnTo>
                <a:close/>
                <a:moveTo>
                  <a:pt x="136" y="64"/>
                </a:moveTo>
                <a:cubicBezTo>
                  <a:pt x="136" y="64"/>
                  <a:pt x="136" y="64"/>
                  <a:pt x="136" y="64"/>
                </a:cubicBezTo>
                <a:cubicBezTo>
                  <a:pt x="136" y="67"/>
                  <a:pt x="135" y="69"/>
                  <a:pt x="134" y="71"/>
                </a:cubicBezTo>
                <a:cubicBezTo>
                  <a:pt x="132" y="73"/>
                  <a:pt x="131" y="75"/>
                  <a:pt x="129" y="76"/>
                </a:cubicBezTo>
                <a:cubicBezTo>
                  <a:pt x="127" y="78"/>
                  <a:pt x="125" y="79"/>
                  <a:pt x="122" y="80"/>
                </a:cubicBezTo>
                <a:cubicBezTo>
                  <a:pt x="120" y="81"/>
                  <a:pt x="117" y="81"/>
                  <a:pt x="115" y="81"/>
                </a:cubicBezTo>
                <a:cubicBezTo>
                  <a:pt x="112" y="81"/>
                  <a:pt x="110" y="81"/>
                  <a:pt x="107" y="80"/>
                </a:cubicBezTo>
                <a:cubicBezTo>
                  <a:pt x="105" y="79"/>
                  <a:pt x="103" y="78"/>
                  <a:pt x="101" y="76"/>
                </a:cubicBezTo>
                <a:cubicBezTo>
                  <a:pt x="99" y="75"/>
                  <a:pt x="98" y="73"/>
                  <a:pt x="96" y="71"/>
                </a:cubicBezTo>
                <a:cubicBezTo>
                  <a:pt x="95" y="69"/>
                  <a:pt x="94" y="67"/>
                  <a:pt x="93" y="64"/>
                </a:cubicBezTo>
                <a:cubicBezTo>
                  <a:pt x="86" y="37"/>
                  <a:pt x="86" y="37"/>
                  <a:pt x="86" y="37"/>
                </a:cubicBezTo>
                <a:cubicBezTo>
                  <a:pt x="86" y="36"/>
                  <a:pt x="86" y="34"/>
                  <a:pt x="85" y="33"/>
                </a:cubicBezTo>
                <a:cubicBezTo>
                  <a:pt x="85" y="32"/>
                  <a:pt x="85" y="31"/>
                  <a:pt x="85" y="29"/>
                </a:cubicBezTo>
                <a:cubicBezTo>
                  <a:pt x="85" y="25"/>
                  <a:pt x="86" y="21"/>
                  <a:pt x="87" y="18"/>
                </a:cubicBezTo>
                <a:cubicBezTo>
                  <a:pt x="89" y="14"/>
                  <a:pt x="91" y="11"/>
                  <a:pt x="94" y="8"/>
                </a:cubicBezTo>
                <a:cubicBezTo>
                  <a:pt x="97" y="6"/>
                  <a:pt x="100" y="3"/>
                  <a:pt x="103" y="2"/>
                </a:cubicBezTo>
                <a:cubicBezTo>
                  <a:pt x="107" y="0"/>
                  <a:pt x="111" y="0"/>
                  <a:pt x="115" y="0"/>
                </a:cubicBezTo>
                <a:cubicBezTo>
                  <a:pt x="119" y="0"/>
                  <a:pt x="123" y="0"/>
                  <a:pt x="126" y="2"/>
                </a:cubicBezTo>
                <a:cubicBezTo>
                  <a:pt x="130" y="3"/>
                  <a:pt x="133" y="6"/>
                  <a:pt x="136" y="8"/>
                </a:cubicBezTo>
                <a:cubicBezTo>
                  <a:pt x="139" y="11"/>
                  <a:pt x="141" y="14"/>
                  <a:pt x="142" y="18"/>
                </a:cubicBezTo>
                <a:cubicBezTo>
                  <a:pt x="144" y="21"/>
                  <a:pt x="145" y="25"/>
                  <a:pt x="145" y="29"/>
                </a:cubicBezTo>
                <a:cubicBezTo>
                  <a:pt x="145" y="32"/>
                  <a:pt x="144" y="34"/>
                  <a:pt x="143" y="37"/>
                </a:cubicBezTo>
                <a:cubicBezTo>
                  <a:pt x="144" y="37"/>
                  <a:pt x="144" y="37"/>
                  <a:pt x="144" y="37"/>
                </a:cubicBezTo>
                <a:lnTo>
                  <a:pt x="136" y="64"/>
                </a:lnTo>
                <a:close/>
                <a:moveTo>
                  <a:pt x="186" y="69"/>
                </a:moveTo>
                <a:cubicBezTo>
                  <a:pt x="186" y="71"/>
                  <a:pt x="185" y="73"/>
                  <a:pt x="184" y="75"/>
                </a:cubicBezTo>
                <a:cubicBezTo>
                  <a:pt x="182" y="77"/>
                  <a:pt x="181" y="79"/>
                  <a:pt x="179" y="80"/>
                </a:cubicBezTo>
                <a:cubicBezTo>
                  <a:pt x="177" y="82"/>
                  <a:pt x="175" y="83"/>
                  <a:pt x="173" y="84"/>
                </a:cubicBezTo>
                <a:cubicBezTo>
                  <a:pt x="171" y="84"/>
                  <a:pt x="168" y="85"/>
                  <a:pt x="166" y="85"/>
                </a:cubicBezTo>
                <a:cubicBezTo>
                  <a:pt x="163" y="85"/>
                  <a:pt x="161" y="84"/>
                  <a:pt x="159" y="84"/>
                </a:cubicBezTo>
                <a:cubicBezTo>
                  <a:pt x="157" y="83"/>
                  <a:pt x="155" y="82"/>
                  <a:pt x="153" y="80"/>
                </a:cubicBezTo>
                <a:cubicBezTo>
                  <a:pt x="151" y="79"/>
                  <a:pt x="150" y="77"/>
                  <a:pt x="148" y="75"/>
                </a:cubicBezTo>
                <a:cubicBezTo>
                  <a:pt x="147" y="73"/>
                  <a:pt x="146" y="71"/>
                  <a:pt x="146" y="69"/>
                </a:cubicBezTo>
                <a:cubicBezTo>
                  <a:pt x="144" y="63"/>
                  <a:pt x="144" y="63"/>
                  <a:pt x="144" y="63"/>
                </a:cubicBezTo>
                <a:cubicBezTo>
                  <a:pt x="151" y="36"/>
                  <a:pt x="151" y="36"/>
                  <a:pt x="151" y="36"/>
                </a:cubicBezTo>
                <a:cubicBezTo>
                  <a:pt x="152" y="34"/>
                  <a:pt x="153" y="31"/>
                  <a:pt x="153" y="27"/>
                </a:cubicBezTo>
                <a:cubicBezTo>
                  <a:pt x="153" y="22"/>
                  <a:pt x="152" y="18"/>
                  <a:pt x="150" y="13"/>
                </a:cubicBezTo>
                <a:cubicBezTo>
                  <a:pt x="152" y="11"/>
                  <a:pt x="154" y="10"/>
                  <a:pt x="157" y="9"/>
                </a:cubicBezTo>
                <a:cubicBezTo>
                  <a:pt x="160" y="8"/>
                  <a:pt x="163" y="8"/>
                  <a:pt x="166" y="8"/>
                </a:cubicBezTo>
                <a:cubicBezTo>
                  <a:pt x="170" y="8"/>
                  <a:pt x="173" y="8"/>
                  <a:pt x="177" y="10"/>
                </a:cubicBezTo>
                <a:cubicBezTo>
                  <a:pt x="180" y="11"/>
                  <a:pt x="183" y="13"/>
                  <a:pt x="186" y="16"/>
                </a:cubicBezTo>
                <a:cubicBezTo>
                  <a:pt x="188" y="19"/>
                  <a:pt x="190" y="21"/>
                  <a:pt x="192" y="25"/>
                </a:cubicBezTo>
                <a:cubicBezTo>
                  <a:pt x="193" y="28"/>
                  <a:pt x="194" y="32"/>
                  <a:pt x="194" y="36"/>
                </a:cubicBezTo>
                <a:cubicBezTo>
                  <a:pt x="194" y="38"/>
                  <a:pt x="194" y="40"/>
                  <a:pt x="193" y="43"/>
                </a:cubicBezTo>
                <a:lnTo>
                  <a:pt x="186" y="69"/>
                </a:lnTo>
                <a:close/>
                <a:moveTo>
                  <a:pt x="189" y="148"/>
                </a:moveTo>
                <a:cubicBezTo>
                  <a:pt x="184" y="109"/>
                  <a:pt x="184" y="109"/>
                  <a:pt x="184" y="109"/>
                </a:cubicBezTo>
                <a:cubicBezTo>
                  <a:pt x="184" y="107"/>
                  <a:pt x="183" y="105"/>
                  <a:pt x="182" y="103"/>
                </a:cubicBezTo>
                <a:cubicBezTo>
                  <a:pt x="180" y="101"/>
                  <a:pt x="179" y="100"/>
                  <a:pt x="177" y="99"/>
                </a:cubicBezTo>
                <a:cubicBezTo>
                  <a:pt x="210" y="99"/>
                  <a:pt x="210" y="99"/>
                  <a:pt x="210" y="99"/>
                </a:cubicBezTo>
                <a:cubicBezTo>
                  <a:pt x="211" y="99"/>
                  <a:pt x="213" y="99"/>
                  <a:pt x="215" y="100"/>
                </a:cubicBezTo>
                <a:cubicBezTo>
                  <a:pt x="216" y="100"/>
                  <a:pt x="218" y="101"/>
                  <a:pt x="219" y="102"/>
                </a:cubicBezTo>
                <a:cubicBezTo>
                  <a:pt x="220" y="104"/>
                  <a:pt x="221" y="105"/>
                  <a:pt x="222" y="106"/>
                </a:cubicBezTo>
                <a:cubicBezTo>
                  <a:pt x="223" y="108"/>
                  <a:pt x="224" y="110"/>
                  <a:pt x="224" y="111"/>
                </a:cubicBezTo>
                <a:cubicBezTo>
                  <a:pt x="229" y="148"/>
                  <a:pt x="229" y="148"/>
                  <a:pt x="229" y="148"/>
                </a:cubicBezTo>
                <a:cubicBezTo>
                  <a:pt x="215" y="148"/>
                  <a:pt x="215" y="148"/>
                  <a:pt x="215" y="148"/>
                </a:cubicBezTo>
                <a:lnTo>
                  <a:pt x="189" y="1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108403" y="3463354"/>
            <a:ext cx="38072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게시자 관점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 :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관리자가 제공하는 양식에 맞게                                                         재료정보를 기입한다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.</a:t>
            </a:r>
          </a:p>
          <a:p>
            <a:pPr algn="just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이용자 관점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: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이용자는 현재 사용할 수 있는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ea typeface="Roboto Thin" charset="0"/>
              <a:cs typeface="Roboto Thin" charset="0"/>
            </a:endParaRPr>
          </a:p>
          <a:p>
            <a:pPr algn="just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자금을 입력하고 그 가격으로 만들 수 있는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ea typeface="Roboto Thin" charset="0"/>
              <a:cs typeface="Roboto Thin" charset="0"/>
            </a:endParaRPr>
          </a:p>
          <a:p>
            <a:pPr algn="just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요리를 검색한다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Thin" charset="0"/>
                <a:cs typeface="Roboto Thin" charset="0"/>
              </a:rPr>
              <a:t>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69811" y="3463354"/>
            <a:ext cx="3147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Roboto Thin" charset="0"/>
                <a:cs typeface="Roboto Thin" charset="0"/>
              </a:rPr>
              <a:t>이용자가 입력한 가격정보에 맞는 레시피를 제공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ea typeface="Roboto Thin" charset="0"/>
              <a:cs typeface="Roboto Thin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204597" y="2018702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Roboto Thin" charset="0"/>
                <a:cs typeface="Roboto Thin" charset="0"/>
              </a:rPr>
              <a:t>USING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Roboto Thin" charset="0"/>
              <a:cs typeface="Roboto Thin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364917" y="2018702"/>
            <a:ext cx="951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Roboto Thin" charset="0"/>
                <a:cs typeface="Roboto Thin" charset="0"/>
              </a:rPr>
              <a:t>RESULT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Roboto Thin" charset="0"/>
              <a:cs typeface="Roboto Thin" charset="0"/>
            </a:endParaRPr>
          </a:p>
        </p:txBody>
      </p:sp>
      <p:sp>
        <p:nvSpPr>
          <p:cNvPr id="19" name="TextBox 7">
            <a:extLst>
              <a:ext uri="{FF2B5EF4-FFF2-40B4-BE49-F238E27FC236}">
                <a16:creationId xmlns:a16="http://schemas.microsoft.com/office/drawing/2014/main" id="{E62F7000-BE88-4830-8B06-343D62FB84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2601" y="557359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프로젝트 설명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200024" y="561550"/>
            <a:ext cx="1589019" cy="345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프로젝트 소개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1202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7"/>
          <p:cNvSpPr txBox="1">
            <a:spLocks noChangeArrowheads="1"/>
          </p:cNvSpPr>
          <p:nvPr/>
        </p:nvSpPr>
        <p:spPr bwMode="auto">
          <a:xfrm>
            <a:off x="1772838" y="543145"/>
            <a:ext cx="4563174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비교분석 </a:t>
            </a:r>
            <a:r>
              <a:rPr lang="en-US" altLang="ko-KR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1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7A90C24-9111-42AD-9B87-DEB58C50C49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85850" y="1505536"/>
            <a:ext cx="4563175" cy="405765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FD52031A-6FB0-4249-BE6F-93E79A591700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371322" y="1505537"/>
            <a:ext cx="4734828" cy="40576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B97BB2C-FB3B-4DEA-AE31-A8FC5CB145C6}"/>
              </a:ext>
            </a:extLst>
          </p:cNvPr>
          <p:cNvSpPr txBox="1"/>
          <p:nvPr/>
        </p:nvSpPr>
        <p:spPr>
          <a:xfrm>
            <a:off x="1258349" y="5773907"/>
            <a:ext cx="3959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&lt; </a:t>
            </a:r>
            <a:r>
              <a:rPr lang="ko-KR" altLang="en-US" sz="2000" dirty="0"/>
              <a:t>만개의 레시피 </a:t>
            </a:r>
            <a:r>
              <a:rPr lang="en-US" altLang="ko-KR" sz="2000" dirty="0"/>
              <a:t>&gt;</a:t>
            </a:r>
            <a:endParaRPr lang="ko-KR" alt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2D8033-CCCA-411F-B4A6-FC7B123D5301}"/>
              </a:ext>
            </a:extLst>
          </p:cNvPr>
          <p:cNvSpPr txBox="1"/>
          <p:nvPr/>
        </p:nvSpPr>
        <p:spPr>
          <a:xfrm>
            <a:off x="6758934" y="5767799"/>
            <a:ext cx="3959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&lt; </a:t>
            </a:r>
            <a:r>
              <a:rPr lang="ko-KR" altLang="en-US" sz="2000" dirty="0"/>
              <a:t>냉장고를 부탁해 </a:t>
            </a:r>
            <a:r>
              <a:rPr lang="en-US" altLang="ko-KR" sz="2000" dirty="0"/>
              <a:t>&gt;</a:t>
            </a:r>
            <a:endParaRPr lang="ko-KR" altLang="en-US" sz="2000" dirty="0"/>
          </a:p>
        </p:txBody>
      </p:sp>
      <p:sp>
        <p:nvSpPr>
          <p:cNvPr id="10" name="직사각형 9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279537" y="581429"/>
            <a:ext cx="1589019" cy="345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시장 분석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480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7"/>
          <p:cNvSpPr txBox="1">
            <a:spLocks noChangeArrowheads="1"/>
          </p:cNvSpPr>
          <p:nvPr/>
        </p:nvSpPr>
        <p:spPr bwMode="auto">
          <a:xfrm>
            <a:off x="1791244" y="551611"/>
            <a:ext cx="4563174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비교분석 </a:t>
            </a:r>
            <a:r>
              <a:rPr lang="en-US" altLang="ko-KR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2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F2B9B0A-BF4E-4132-8FBA-E6FC56D892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593330"/>
              </p:ext>
            </p:extLst>
          </p:nvPr>
        </p:nvGraphicFramePr>
        <p:xfrm>
          <a:off x="1532826" y="1818622"/>
          <a:ext cx="9523863" cy="401455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233831">
                  <a:extLst>
                    <a:ext uri="{9D8B030D-6E8A-4147-A177-3AD203B41FA5}">
                      <a16:colId xmlns:a16="http://schemas.microsoft.com/office/drawing/2014/main" val="1384373650"/>
                    </a:ext>
                  </a:extLst>
                </a:gridCol>
                <a:gridCol w="2374084">
                  <a:extLst>
                    <a:ext uri="{9D8B030D-6E8A-4147-A177-3AD203B41FA5}">
                      <a16:colId xmlns:a16="http://schemas.microsoft.com/office/drawing/2014/main" val="2509693639"/>
                    </a:ext>
                  </a:extLst>
                </a:gridCol>
                <a:gridCol w="2516698">
                  <a:extLst>
                    <a:ext uri="{9D8B030D-6E8A-4147-A177-3AD203B41FA5}">
                      <a16:colId xmlns:a16="http://schemas.microsoft.com/office/drawing/2014/main" val="3359119342"/>
                    </a:ext>
                  </a:extLst>
                </a:gridCol>
                <a:gridCol w="2399250">
                  <a:extLst>
                    <a:ext uri="{9D8B030D-6E8A-4147-A177-3AD203B41FA5}">
                      <a16:colId xmlns:a16="http://schemas.microsoft.com/office/drawing/2014/main" val="1939113246"/>
                    </a:ext>
                  </a:extLst>
                </a:gridCol>
              </a:tblGrid>
              <a:tr h="7918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FIT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Recipe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냉장고를 부탁해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ko-KR" dirty="0"/>
                    </a:p>
                    <a:p>
                      <a:pPr algn="ctr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만개의 레시피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9328377"/>
                  </a:ext>
                </a:extLst>
              </a:tr>
              <a:tr h="1074237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sz="2000" dirty="0"/>
                        <a:t>유용성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보유한 금액과 재료로 합리적인 레시피 제공 받음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600" dirty="0">
                          <a:effectLst/>
                        </a:rPr>
                        <a:t>방송에 나오지 않는 요리 레시피는 제공 안 함</a:t>
                      </a:r>
                    </a:p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600" dirty="0"/>
                        <a:t>원하는 레시피를 제공받을 수 있으나 가격 정보를 알 수 없음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70059"/>
                  </a:ext>
                </a:extLst>
              </a:tr>
              <a:tr h="1074237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sz="2000" dirty="0"/>
                        <a:t>편리성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사용 가능한 가격과 보유한 재료에 따른 레시피를 제공 받음</a:t>
                      </a:r>
                      <a:endParaRPr lang="en-US" altLang="ko-KR" sz="1600" dirty="0"/>
                    </a:p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방영된 순서로 레시피 게시되어 있어 복잡함</a:t>
                      </a:r>
                      <a:endParaRPr lang="en-US" altLang="ko-K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카테고리별 분류되어 있어 쉽고 빠르게 </a:t>
                      </a:r>
                      <a:r>
                        <a:rPr lang="ko-KR" altLang="en-US" sz="1600" dirty="0" err="1"/>
                        <a:t>레시피제공</a:t>
                      </a:r>
                      <a:r>
                        <a:rPr lang="ko-KR" altLang="en-US" sz="1600" dirty="0"/>
                        <a:t> 받음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216697"/>
                  </a:ext>
                </a:extLst>
              </a:tr>
              <a:tr h="1074237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sz="2000" dirty="0"/>
                        <a:t>신뢰성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개인 맞춤 레시피로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신뢰성이 떨어짐</a:t>
                      </a:r>
                    </a:p>
                    <a:p>
                      <a:pPr latinLnBrk="1"/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검증된 </a:t>
                      </a:r>
                      <a:r>
                        <a:rPr lang="ko-KR" altLang="en-US" sz="1600" dirty="0" err="1"/>
                        <a:t>셰프들의</a:t>
                      </a:r>
                      <a:r>
                        <a:rPr lang="ko-KR" altLang="en-US" sz="1600" dirty="0"/>
                        <a:t> 레시피로 신뢰성이 높음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개인 맞춤 레시피로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신뢰성이 떨어짐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567689"/>
                  </a:ext>
                </a:extLst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1" y="582490"/>
            <a:ext cx="1789042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279537" y="581429"/>
            <a:ext cx="1589019" cy="345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시장 분석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183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2D3A903A-4928-4035-A893-ABC61B4F893B}"/>
              </a:ext>
            </a:extLst>
          </p:cNvPr>
          <p:cNvCxnSpPr/>
          <p:nvPr/>
        </p:nvCxnSpPr>
        <p:spPr>
          <a:xfrm>
            <a:off x="3836869" y="4701819"/>
            <a:ext cx="0" cy="329068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BD338691-6D4F-423B-B3A6-B9E3D4584A0B}"/>
              </a:ext>
            </a:extLst>
          </p:cNvPr>
          <p:cNvCxnSpPr/>
          <p:nvPr/>
        </p:nvCxnSpPr>
        <p:spPr>
          <a:xfrm>
            <a:off x="3836869" y="4080850"/>
            <a:ext cx="0" cy="329068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C517A968-4B20-4904-BD07-E4F0DBCA86CA}"/>
              </a:ext>
            </a:extLst>
          </p:cNvPr>
          <p:cNvCxnSpPr/>
          <p:nvPr/>
        </p:nvCxnSpPr>
        <p:spPr>
          <a:xfrm>
            <a:off x="3836869" y="3332668"/>
            <a:ext cx="0" cy="329068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1EA757B1-1C88-4A26-ACA4-D353AB7821BF}"/>
              </a:ext>
            </a:extLst>
          </p:cNvPr>
          <p:cNvCxnSpPr/>
          <p:nvPr/>
        </p:nvCxnSpPr>
        <p:spPr>
          <a:xfrm>
            <a:off x="6132093" y="4000136"/>
            <a:ext cx="0" cy="329068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A3E9E95B-0988-440D-A871-1ED48B215B25}"/>
              </a:ext>
            </a:extLst>
          </p:cNvPr>
          <p:cNvCxnSpPr/>
          <p:nvPr/>
        </p:nvCxnSpPr>
        <p:spPr>
          <a:xfrm>
            <a:off x="8401631" y="4059185"/>
            <a:ext cx="0" cy="329068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75281883-0803-4E96-9E3D-92C2317AEE12}"/>
              </a:ext>
            </a:extLst>
          </p:cNvPr>
          <p:cNvCxnSpPr>
            <a:stCxn id="46" idx="2"/>
          </p:cNvCxnSpPr>
          <p:nvPr/>
        </p:nvCxnSpPr>
        <p:spPr>
          <a:xfrm>
            <a:off x="8401631" y="3425317"/>
            <a:ext cx="0" cy="329068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7">
            <a:extLst>
              <a:ext uri="{FF2B5EF4-FFF2-40B4-BE49-F238E27FC236}">
                <a16:creationId xmlns:a16="http://schemas.microsoft.com/office/drawing/2014/main" id="{BA0223CC-8DD1-4B5B-82E1-DCAA2FC606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7516" y="550031"/>
            <a:ext cx="3308709" cy="538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ko-KR" altLang="en-US" sz="2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조직도</a:t>
            </a:r>
            <a:endParaRPr lang="en-US" altLang="ko-KR" sz="29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8D07C7E-A516-41F1-AB29-548742E8772A}"/>
              </a:ext>
            </a:extLst>
          </p:cNvPr>
          <p:cNvSpPr/>
          <p:nvPr/>
        </p:nvSpPr>
        <p:spPr>
          <a:xfrm>
            <a:off x="5095058" y="1775464"/>
            <a:ext cx="2071670" cy="714380"/>
          </a:xfrm>
          <a:prstGeom prst="rect">
            <a:avLst/>
          </a:prstGeom>
          <a:solidFill>
            <a:schemeClr val="accent4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latin typeface="+mj-ea"/>
                <a:ea typeface="+mj-ea"/>
              </a:rPr>
              <a:t>이용재</a:t>
            </a:r>
            <a:r>
              <a:rPr lang="ko-KR" altLang="en-US" b="1" dirty="0">
                <a:latin typeface="+mj-ea"/>
                <a:ea typeface="+mj-ea"/>
              </a:rPr>
              <a:t> </a:t>
            </a:r>
            <a:r>
              <a:rPr lang="en-US" altLang="ko-KR" b="1" dirty="0">
                <a:latin typeface="+mj-ea"/>
                <a:ea typeface="+mj-ea"/>
              </a:rPr>
              <a:t>( </a:t>
            </a:r>
            <a:r>
              <a:rPr lang="ko-KR" altLang="en-US" b="1" dirty="0">
                <a:latin typeface="+mj-ea"/>
                <a:ea typeface="+mj-ea"/>
              </a:rPr>
              <a:t>팀 장 </a:t>
            </a:r>
            <a:r>
              <a:rPr lang="en-US" altLang="ko-KR" b="1" dirty="0">
                <a:latin typeface="+mj-ea"/>
                <a:ea typeface="+mj-ea"/>
              </a:rPr>
              <a:t>)</a:t>
            </a:r>
            <a:endParaRPr lang="ko-KR" altLang="en-US" b="1" dirty="0">
              <a:latin typeface="+mj-ea"/>
              <a:ea typeface="+mj-ea"/>
            </a:endParaRPr>
          </a:p>
        </p:txBody>
      </p:sp>
      <p:cxnSp>
        <p:nvCxnSpPr>
          <p:cNvPr id="24" name="꺾인 연결선 13">
            <a:extLst>
              <a:ext uri="{FF2B5EF4-FFF2-40B4-BE49-F238E27FC236}">
                <a16:creationId xmlns:a16="http://schemas.microsoft.com/office/drawing/2014/main" id="{757BF3E7-D21D-4C0D-B659-519B61AF4EF1}"/>
              </a:ext>
            </a:extLst>
          </p:cNvPr>
          <p:cNvCxnSpPr/>
          <p:nvPr/>
        </p:nvCxnSpPr>
        <p:spPr>
          <a:xfrm rot="5400000">
            <a:off x="3836184" y="3016020"/>
            <a:ext cx="5399" cy="3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14">
            <a:extLst>
              <a:ext uri="{FF2B5EF4-FFF2-40B4-BE49-F238E27FC236}">
                <a16:creationId xmlns:a16="http://schemas.microsoft.com/office/drawing/2014/main" id="{116D4CF3-6EE5-43FD-9D63-EE2C40243B2E}"/>
              </a:ext>
            </a:extLst>
          </p:cNvPr>
          <p:cNvCxnSpPr/>
          <p:nvPr/>
        </p:nvCxnSpPr>
        <p:spPr>
          <a:xfrm rot="5400000">
            <a:off x="3836184" y="3873276"/>
            <a:ext cx="5399" cy="3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꺾인 연결선 15">
            <a:extLst>
              <a:ext uri="{FF2B5EF4-FFF2-40B4-BE49-F238E27FC236}">
                <a16:creationId xmlns:a16="http://schemas.microsoft.com/office/drawing/2014/main" id="{B28A4412-F6B6-425A-BEDD-CB665415104A}"/>
              </a:ext>
            </a:extLst>
          </p:cNvPr>
          <p:cNvCxnSpPr/>
          <p:nvPr/>
        </p:nvCxnSpPr>
        <p:spPr>
          <a:xfrm rot="5400000">
            <a:off x="10159241" y="3016814"/>
            <a:ext cx="5399" cy="3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F0A7A29-56CB-40B1-8B37-EF91039CDB65}"/>
              </a:ext>
            </a:extLst>
          </p:cNvPr>
          <p:cNvSpPr/>
          <p:nvPr/>
        </p:nvSpPr>
        <p:spPr>
          <a:xfrm>
            <a:off x="5095058" y="3655040"/>
            <a:ext cx="2071670" cy="42495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기획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A89FB55-58B1-4FE4-8E93-1E245337B08F}"/>
              </a:ext>
            </a:extLst>
          </p:cNvPr>
          <p:cNvSpPr/>
          <p:nvPr/>
        </p:nvSpPr>
        <p:spPr>
          <a:xfrm>
            <a:off x="2803033" y="2687266"/>
            <a:ext cx="2071670" cy="714380"/>
          </a:xfrm>
          <a:prstGeom prst="rect">
            <a:avLst/>
          </a:prstGeom>
          <a:solidFill>
            <a:schemeClr val="accent4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박종우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0923490-1D44-47FE-A1E9-61621C0A3F83}"/>
              </a:ext>
            </a:extLst>
          </p:cNvPr>
          <p:cNvSpPr/>
          <p:nvPr/>
        </p:nvSpPr>
        <p:spPr>
          <a:xfrm>
            <a:off x="7365796" y="2710937"/>
            <a:ext cx="2071670" cy="714380"/>
          </a:xfrm>
          <a:prstGeom prst="rect">
            <a:avLst/>
          </a:prstGeom>
          <a:solidFill>
            <a:schemeClr val="accent4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이재준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891C886-3B84-4A81-BD5A-21A96661E9A0}"/>
              </a:ext>
            </a:extLst>
          </p:cNvPr>
          <p:cNvSpPr/>
          <p:nvPr/>
        </p:nvSpPr>
        <p:spPr>
          <a:xfrm>
            <a:off x="2803033" y="3655040"/>
            <a:ext cx="2071670" cy="42495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개발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54E5476-16BB-47DA-85FE-32E762A9983D}"/>
              </a:ext>
            </a:extLst>
          </p:cNvPr>
          <p:cNvSpPr/>
          <p:nvPr/>
        </p:nvSpPr>
        <p:spPr>
          <a:xfrm>
            <a:off x="7387083" y="3663512"/>
            <a:ext cx="2071670" cy="42495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디자인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7051D0C7-C506-4B35-8757-93F8374A1B50}"/>
              </a:ext>
            </a:extLst>
          </p:cNvPr>
          <p:cNvSpPr/>
          <p:nvPr/>
        </p:nvSpPr>
        <p:spPr>
          <a:xfrm>
            <a:off x="5095058" y="4294634"/>
            <a:ext cx="2071670" cy="42495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관리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F79258A-5230-4BD3-9F7B-AC50513DBEA1}"/>
              </a:ext>
            </a:extLst>
          </p:cNvPr>
          <p:cNvSpPr/>
          <p:nvPr/>
        </p:nvSpPr>
        <p:spPr>
          <a:xfrm>
            <a:off x="2803033" y="4294634"/>
            <a:ext cx="2071670" cy="42495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유지보수</a:t>
            </a: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35110634-18A0-48D0-B21F-107D4C14D6C2}"/>
              </a:ext>
            </a:extLst>
          </p:cNvPr>
          <p:cNvCxnSpPr>
            <a:stCxn id="20" idx="2"/>
          </p:cNvCxnSpPr>
          <p:nvPr/>
        </p:nvCxnSpPr>
        <p:spPr>
          <a:xfrm>
            <a:off x="6130893" y="2489844"/>
            <a:ext cx="0" cy="1165196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B62E4978-3CF7-4324-B56D-90EC06E91943}"/>
              </a:ext>
            </a:extLst>
          </p:cNvPr>
          <p:cNvCxnSpPr>
            <a:stCxn id="20" idx="1"/>
            <a:endCxn id="45" idx="0"/>
          </p:cNvCxnSpPr>
          <p:nvPr/>
        </p:nvCxnSpPr>
        <p:spPr>
          <a:xfrm rot="10800000" flipV="1">
            <a:off x="3838868" y="2132654"/>
            <a:ext cx="1256190" cy="554612"/>
          </a:xfrm>
          <a:prstGeom prst="bentConnector2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7712A3AD-62FF-44BA-B96E-DE37DB93F802}"/>
              </a:ext>
            </a:extLst>
          </p:cNvPr>
          <p:cNvCxnSpPr>
            <a:stCxn id="20" idx="3"/>
            <a:endCxn id="46" idx="0"/>
          </p:cNvCxnSpPr>
          <p:nvPr/>
        </p:nvCxnSpPr>
        <p:spPr>
          <a:xfrm>
            <a:off x="7166728" y="2132654"/>
            <a:ext cx="1234903" cy="578283"/>
          </a:xfrm>
          <a:prstGeom prst="bentConnector2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0BB24FD-0F1E-4BE0-AEE1-B4E86F809F4C}"/>
              </a:ext>
            </a:extLst>
          </p:cNvPr>
          <p:cNvSpPr/>
          <p:nvPr/>
        </p:nvSpPr>
        <p:spPr>
          <a:xfrm>
            <a:off x="7387083" y="4294634"/>
            <a:ext cx="2071670" cy="42495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+mj-ea"/>
                <a:ea typeface="+mj-ea"/>
              </a:rPr>
              <a:t>자료조사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1" y="582490"/>
            <a:ext cx="1391054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>
            <a:spLocks noChangeArrowheads="1"/>
          </p:cNvSpPr>
          <p:nvPr/>
        </p:nvSpPr>
        <p:spPr bwMode="auto">
          <a:xfrm>
            <a:off x="0" y="582490"/>
            <a:ext cx="1996524" cy="353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조직도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C562FEE-FE66-47B9-B7D0-A8A44EFBC2C8}"/>
              </a:ext>
            </a:extLst>
          </p:cNvPr>
          <p:cNvSpPr/>
          <p:nvPr/>
        </p:nvSpPr>
        <p:spPr>
          <a:xfrm>
            <a:off x="2801034" y="4933376"/>
            <a:ext cx="2071670" cy="42495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4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5400000" scaled="1"/>
            <a:tileRect/>
          </a:gra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+mj-ea"/>
                <a:ea typeface="+mj-ea"/>
              </a:rPr>
              <a:t>DB</a:t>
            </a:r>
            <a:endParaRPr lang="ko-KR" altLang="en-US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50285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7A319835-56CF-4B6C-8189-BA0D6A479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1952162"/>
              </p:ext>
            </p:extLst>
          </p:nvPr>
        </p:nvGraphicFramePr>
        <p:xfrm>
          <a:off x="1085850" y="1376958"/>
          <a:ext cx="9932568" cy="48158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83142">
                  <a:extLst>
                    <a:ext uri="{9D8B030D-6E8A-4147-A177-3AD203B41FA5}">
                      <a16:colId xmlns:a16="http://schemas.microsoft.com/office/drawing/2014/main" val="664332878"/>
                    </a:ext>
                  </a:extLst>
                </a:gridCol>
                <a:gridCol w="2483142">
                  <a:extLst>
                    <a:ext uri="{9D8B030D-6E8A-4147-A177-3AD203B41FA5}">
                      <a16:colId xmlns:a16="http://schemas.microsoft.com/office/drawing/2014/main" val="1384474851"/>
                    </a:ext>
                  </a:extLst>
                </a:gridCol>
                <a:gridCol w="2483142">
                  <a:extLst>
                    <a:ext uri="{9D8B030D-6E8A-4147-A177-3AD203B41FA5}">
                      <a16:colId xmlns:a16="http://schemas.microsoft.com/office/drawing/2014/main" val="3303083616"/>
                    </a:ext>
                  </a:extLst>
                </a:gridCol>
                <a:gridCol w="2483142">
                  <a:extLst>
                    <a:ext uri="{9D8B030D-6E8A-4147-A177-3AD203B41FA5}">
                      <a16:colId xmlns:a16="http://schemas.microsoft.com/office/drawing/2014/main" val="6703069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작업명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선행작업명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소요기간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81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프로젝트 회의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effectLst/>
                        </a:rPr>
                        <a:t>―</a:t>
                      </a:r>
                      <a:endParaRPr lang="ko-KR" alt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8605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자료조사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3476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3-1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코딩 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304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3-2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코딩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3-1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019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3-3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 코딩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3-2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833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4-1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웹 디자인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782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4-2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디자인 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4-1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209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5-1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DB </a:t>
                      </a:r>
                      <a:r>
                        <a:rPr lang="ko-KR" altLang="en-US" dirty="0"/>
                        <a:t>작성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7301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5-2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DB </a:t>
                      </a:r>
                      <a:r>
                        <a:rPr lang="ko-KR" altLang="en-US" dirty="0"/>
                        <a:t>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5-1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216495"/>
                  </a:ext>
                </a:extLst>
              </a:tr>
              <a:tr h="3640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5-3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DB </a:t>
                      </a:r>
                      <a:r>
                        <a:rPr lang="ko-KR" altLang="en-US" dirty="0"/>
                        <a:t>연동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5-2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095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6-1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3-3, 4-2, 5-3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4620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7-1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프로젝트 완료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6-1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133341"/>
                  </a:ext>
                </a:extLst>
              </a:tr>
            </a:tbl>
          </a:graphicData>
        </a:graphic>
      </p:graphicFrame>
      <p:sp>
        <p:nvSpPr>
          <p:cNvPr id="11" name="직사각형 10"/>
          <p:cNvSpPr/>
          <p:nvPr/>
        </p:nvSpPr>
        <p:spPr>
          <a:xfrm>
            <a:off x="0" y="582490"/>
            <a:ext cx="2169267" cy="371475"/>
          </a:xfrm>
          <a:prstGeom prst="rect">
            <a:avLst/>
          </a:prstGeom>
          <a:solidFill>
            <a:srgbClr val="FFCB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0" y="564684"/>
            <a:ext cx="2363821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3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일정차트 및 비용산정</a:t>
            </a:r>
            <a:endParaRPr lang="en-US" altLang="ko-KR" sz="1300" b="1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881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tailEnd type="arrow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3862</TotalTime>
  <Words>872</Words>
  <Application>Microsoft Office PowerPoint</Application>
  <PresentationFormat>와이드스크린</PresentationFormat>
  <Paragraphs>492</Paragraphs>
  <Slides>28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4" baseType="lpstr">
      <vt:lpstr>12롯데마트드림Light</vt:lpstr>
      <vt:lpstr>나눔스퀘어 Bold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종우 박</cp:lastModifiedBy>
  <cp:revision>336</cp:revision>
  <dcterms:created xsi:type="dcterms:W3CDTF">2017-09-09T13:40:14Z</dcterms:created>
  <dcterms:modified xsi:type="dcterms:W3CDTF">2019-11-11T11:12:47Z</dcterms:modified>
</cp:coreProperties>
</file>

<file path=docProps/thumbnail.jpeg>
</file>